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1"/>
  </p:notesMasterIdLst>
  <p:handoutMasterIdLst>
    <p:handoutMasterId r:id="rId32"/>
  </p:handoutMasterIdLst>
  <p:sldIdLst>
    <p:sldId id="256" r:id="rId2"/>
    <p:sldId id="262" r:id="rId3"/>
    <p:sldId id="261" r:id="rId4"/>
    <p:sldId id="257" r:id="rId5"/>
    <p:sldId id="288" r:id="rId6"/>
    <p:sldId id="290" r:id="rId7"/>
    <p:sldId id="260" r:id="rId8"/>
    <p:sldId id="342" r:id="rId9"/>
    <p:sldId id="258" r:id="rId10"/>
    <p:sldId id="291" r:id="rId11"/>
    <p:sldId id="346" r:id="rId12"/>
    <p:sldId id="350" r:id="rId13"/>
    <p:sldId id="276" r:id="rId14"/>
    <p:sldId id="278" r:id="rId15"/>
    <p:sldId id="328" r:id="rId16"/>
    <p:sldId id="329" r:id="rId17"/>
    <p:sldId id="330" r:id="rId18"/>
    <p:sldId id="283" r:id="rId19"/>
    <p:sldId id="345" r:id="rId20"/>
    <p:sldId id="347" r:id="rId21"/>
    <p:sldId id="348" r:id="rId22"/>
    <p:sldId id="349" r:id="rId23"/>
    <p:sldId id="336" r:id="rId24"/>
    <p:sldId id="337" r:id="rId25"/>
    <p:sldId id="338" r:id="rId26"/>
    <p:sldId id="340" r:id="rId27"/>
    <p:sldId id="339" r:id="rId28"/>
    <p:sldId id="343" r:id="rId29"/>
    <p:sldId id="344"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85721160916006"/>
          <c:y val="3.4682080924855488E-2"/>
        </c:manualLayout>
      </c:layout>
      <c:overlay val="0"/>
      <c:spPr>
        <a:noFill/>
        <a:ln w="25400">
          <a:noFill/>
        </a:ln>
      </c:spPr>
      <c:txPr>
        <a:bodyPr/>
        <a:lstStyle/>
        <a:p>
          <a:pPr>
            <a:defRPr sz="1200" b="1" i="0" u="none" strike="noStrike" baseline="0">
              <a:solidFill>
                <a:srgbClr val="000000"/>
              </a:solidFill>
              <a:latin typeface="Arial"/>
              <a:ea typeface="Arial"/>
              <a:cs typeface="Arial"/>
            </a:defRPr>
          </a:pPr>
          <a:endParaRPr lang="en-US"/>
        </a:p>
      </c:txPr>
    </c:title>
    <c:autoTitleDeleted val="0"/>
    <c:plotArea>
      <c:layout>
        <c:manualLayout>
          <c:layoutTarget val="inner"/>
          <c:xMode val="edge"/>
          <c:yMode val="edge"/>
          <c:x val="0.2152384956073207"/>
          <c:y val="0.28901774890736331"/>
          <c:w val="0.36000066964410277"/>
          <c:h val="0.54624354543491671"/>
        </c:manualLayout>
      </c:layout>
      <c:pieChart>
        <c:varyColors val="1"/>
        <c:ser>
          <c:idx val="0"/>
          <c:order val="0"/>
          <c:tx>
            <c:strRef>
              <c:f>DataCount!$B$6</c:f>
              <c:strCache>
                <c:ptCount val="1"/>
                <c:pt idx="0">
                  <c:v>Hospital Attendance</c:v>
                </c:pt>
              </c:strCache>
            </c:strRef>
          </c:tx>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1-7126-40B1-BC44-3CD1474662BF}"/>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3-7126-40B1-BC44-3CD1474662BF}"/>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5-7126-40B1-BC44-3CD1474662BF}"/>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7-7126-40B1-BC44-3CD1474662BF}"/>
              </c:ext>
            </c:extLst>
          </c:dPt>
          <c:dLbls>
            <c:numFmt formatCode="0%" sourceLinked="0"/>
            <c:spPr>
              <a:noFill/>
              <a:ln w="25400">
                <a:noFill/>
              </a:ln>
            </c:spPr>
            <c:txPr>
              <a:bodyPr/>
              <a:lstStyle/>
              <a:p>
                <a:pPr>
                  <a:defRPr sz="825"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DataCount!$C$5:$G$5</c:f>
              <c:strCache>
                <c:ptCount val="5"/>
                <c:pt idx="0">
                  <c:v>Daily to weekly</c:v>
                </c:pt>
                <c:pt idx="1">
                  <c:v>Weekly to monthly</c:v>
                </c:pt>
                <c:pt idx="2">
                  <c:v>Every 3 months</c:v>
                </c:pt>
                <c:pt idx="3">
                  <c:v>Every 6 months</c:v>
                </c:pt>
                <c:pt idx="4">
                  <c:v>Once a year</c:v>
                </c:pt>
              </c:strCache>
            </c:strRef>
          </c:cat>
          <c:val>
            <c:numRef>
              <c:f>DataCount!$C$6:$G$6</c:f>
              <c:numCache>
                <c:formatCode>General</c:formatCode>
                <c:ptCount val="5"/>
                <c:pt idx="0">
                  <c:v>0</c:v>
                </c:pt>
                <c:pt idx="1">
                  <c:v>6</c:v>
                </c:pt>
                <c:pt idx="2">
                  <c:v>8</c:v>
                </c:pt>
                <c:pt idx="3">
                  <c:v>2</c:v>
                </c:pt>
                <c:pt idx="4">
                  <c:v>3</c:v>
                </c:pt>
              </c:numCache>
            </c:numRef>
          </c:val>
          <c:extLst>
            <c:ext xmlns:c16="http://schemas.microsoft.com/office/drawing/2014/chart" uri="{C3380CC4-5D6E-409C-BE32-E72D297353CC}">
              <c16:uniqueId val="{00000008-7126-40B1-BC44-3CD1474662BF}"/>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84763356193379"/>
          <c:y val="0.42485609819003833"/>
          <c:w val="0.17041705100954063"/>
          <c:h val="0.27650539347321468"/>
        </c:manualLayout>
      </c:layout>
      <c:overlay val="0"/>
      <c:spPr>
        <a:solidFill>
          <a:srgbClr val="FFFFFF"/>
        </a:solidFill>
        <a:ln w="3175">
          <a:solidFill>
            <a:srgbClr val="000000"/>
          </a:solidFill>
          <a:prstDash val="solid"/>
        </a:ln>
      </c:spPr>
      <c:txPr>
        <a:bodyPr/>
        <a:lstStyle/>
        <a:p>
          <a:pPr>
            <a:defRPr sz="755" b="0"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Hospital Healthboard</a:t>
            </a:r>
          </a:p>
        </c:rich>
      </c:tx>
      <c:layout>
        <c:manualLayout>
          <c:xMode val="edge"/>
          <c:yMode val="edge"/>
          <c:x val="0.36569637075301303"/>
          <c:y val="3.1100514798560387E-2"/>
        </c:manualLayout>
      </c:layout>
      <c:overlay val="0"/>
      <c:spPr>
        <a:noFill/>
        <a:ln w="25400">
          <a:noFill/>
        </a:ln>
      </c:spPr>
    </c:title>
    <c:autoTitleDeleted val="0"/>
    <c:plotArea>
      <c:layout>
        <c:manualLayout>
          <c:layoutTarget val="inner"/>
          <c:xMode val="edge"/>
          <c:yMode val="edge"/>
          <c:x val="0.18123005984220117"/>
          <c:y val="0.26555054943386175"/>
          <c:w val="0.39158637930189893"/>
          <c:h val="0.57894804471166261"/>
        </c:manualLayout>
      </c:layout>
      <c:pieChart>
        <c:varyColors val="1"/>
        <c:ser>
          <c:idx val="0"/>
          <c:order val="0"/>
          <c:tx>
            <c:strRef>
              <c:f>DataCount!$K$8</c:f>
              <c:strCache>
                <c:ptCount val="1"/>
                <c:pt idx="0">
                  <c:v>Volume</c:v>
                </c:pt>
              </c:strCache>
            </c:strRef>
          </c:tx>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1-196B-477F-9EF2-F0FFCCFE95CD}"/>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3-196B-477F-9EF2-F0FFCCFE95CD}"/>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5-196B-477F-9EF2-F0FFCCFE95CD}"/>
              </c:ext>
            </c:extLst>
          </c:dPt>
          <c:dPt>
            <c:idx val="4"/>
            <c:bubble3D val="0"/>
            <c:spPr>
              <a:solidFill>
                <a:srgbClr val="660066"/>
              </a:solidFill>
              <a:ln w="12700">
                <a:solidFill>
                  <a:srgbClr val="000000"/>
                </a:solidFill>
                <a:prstDash val="solid"/>
              </a:ln>
            </c:spPr>
            <c:extLst>
              <c:ext xmlns:c16="http://schemas.microsoft.com/office/drawing/2014/chart" uri="{C3380CC4-5D6E-409C-BE32-E72D297353CC}">
                <c16:uniqueId val="{00000007-196B-477F-9EF2-F0FFCCFE95CD}"/>
              </c:ext>
            </c:extLst>
          </c:dPt>
          <c:dPt>
            <c:idx val="5"/>
            <c:bubble3D val="0"/>
            <c:spPr>
              <a:solidFill>
                <a:srgbClr val="FF8080"/>
              </a:solidFill>
              <a:ln w="12700">
                <a:solidFill>
                  <a:srgbClr val="000000"/>
                </a:solidFill>
                <a:prstDash val="solid"/>
              </a:ln>
            </c:spPr>
            <c:extLst>
              <c:ext xmlns:c16="http://schemas.microsoft.com/office/drawing/2014/chart" uri="{C3380CC4-5D6E-409C-BE32-E72D297353CC}">
                <c16:uniqueId val="{00000009-196B-477F-9EF2-F0FFCCFE95CD}"/>
              </c:ext>
            </c:extLst>
          </c:dPt>
          <c:dPt>
            <c:idx val="6"/>
            <c:bubble3D val="0"/>
            <c:spPr>
              <a:solidFill>
                <a:srgbClr val="0066CC"/>
              </a:solidFill>
              <a:ln w="12700">
                <a:solidFill>
                  <a:srgbClr val="000000"/>
                </a:solidFill>
                <a:prstDash val="solid"/>
              </a:ln>
            </c:spPr>
            <c:extLst>
              <c:ext xmlns:c16="http://schemas.microsoft.com/office/drawing/2014/chart" uri="{C3380CC4-5D6E-409C-BE32-E72D297353CC}">
                <c16:uniqueId val="{0000000B-196B-477F-9EF2-F0FFCCFE95CD}"/>
              </c:ext>
            </c:extLst>
          </c:dPt>
          <c:dLbls>
            <c:numFmt formatCode="0%" sourceLinked="0"/>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DataCount!$J$9:$J$15</c:f>
              <c:strCache>
                <c:ptCount val="7"/>
                <c:pt idx="0">
                  <c:v>AYRSHIRE &amp; ARRAN</c:v>
                </c:pt>
                <c:pt idx="1">
                  <c:v>FIFE</c:v>
                </c:pt>
                <c:pt idx="2">
                  <c:v>GGC</c:v>
                </c:pt>
                <c:pt idx="3">
                  <c:v>GRAMPIAN</c:v>
                </c:pt>
                <c:pt idx="4">
                  <c:v>HIGHLAND</c:v>
                </c:pt>
                <c:pt idx="5">
                  <c:v>LOTHIAN</c:v>
                </c:pt>
                <c:pt idx="6">
                  <c:v>UNKNOWN</c:v>
                </c:pt>
              </c:strCache>
            </c:strRef>
          </c:cat>
          <c:val>
            <c:numRef>
              <c:f>DataCount!$K$9:$K$15</c:f>
              <c:numCache>
                <c:formatCode>General</c:formatCode>
                <c:ptCount val="7"/>
                <c:pt idx="0">
                  <c:v>2</c:v>
                </c:pt>
                <c:pt idx="1">
                  <c:v>3</c:v>
                </c:pt>
                <c:pt idx="2">
                  <c:v>7</c:v>
                </c:pt>
                <c:pt idx="3">
                  <c:v>1</c:v>
                </c:pt>
                <c:pt idx="4">
                  <c:v>1</c:v>
                </c:pt>
                <c:pt idx="5">
                  <c:v>3</c:v>
                </c:pt>
                <c:pt idx="6">
                  <c:v>2</c:v>
                </c:pt>
              </c:numCache>
            </c:numRef>
          </c:val>
          <c:extLst>
            <c:ext xmlns:c16="http://schemas.microsoft.com/office/drawing/2014/chart" uri="{C3380CC4-5D6E-409C-BE32-E72D297353CC}">
              <c16:uniqueId val="{0000000C-196B-477F-9EF2-F0FFCCFE95CD}"/>
            </c:ext>
          </c:extLst>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74757399684907977"/>
          <c:y val="0.37799087216711852"/>
          <c:w val="0.23948257907719439"/>
          <c:h val="0.3540673992451490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20209973753291"/>
          <c:y val="0"/>
          <c:w val="0.53888888888888953"/>
          <c:h val="0.89814814814814814"/>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86750267327689"/>
          <c:y val="4.1263700838168924E-2"/>
          <c:w val="0.55286563137941136"/>
          <c:h val="0.9239379216862883"/>
        </c:manualLayout>
      </c:layout>
      <c:pieChart>
        <c:varyColors val="1"/>
        <c:ser>
          <c:idx val="0"/>
          <c:order val="0"/>
          <c:dPt>
            <c:idx val="0"/>
            <c:bubble3D val="0"/>
            <c:spPr>
              <a:solidFill>
                <a:srgbClr val="00B050"/>
              </a:solidFill>
            </c:spPr>
            <c:extLst>
              <c:ext xmlns:c16="http://schemas.microsoft.com/office/drawing/2014/chart" uri="{C3380CC4-5D6E-409C-BE32-E72D297353CC}">
                <c16:uniqueId val="{00000000-D09E-417F-BE00-5163738BF912}"/>
              </c:ext>
            </c:extLst>
          </c:dPt>
          <c:dPt>
            <c:idx val="1"/>
            <c:bubble3D val="0"/>
            <c:spPr>
              <a:solidFill>
                <a:srgbClr val="FF0000"/>
              </a:solidFill>
            </c:spPr>
            <c:extLst>
              <c:ext xmlns:c16="http://schemas.microsoft.com/office/drawing/2014/chart" uri="{C3380CC4-5D6E-409C-BE32-E72D297353CC}">
                <c16:uniqueId val="{00000001-6054-4A58-B5FC-F076E405D7C8}"/>
              </c:ext>
            </c:extLst>
          </c:dPt>
          <c:dPt>
            <c:idx val="2"/>
            <c:bubble3D val="0"/>
            <c:spPr>
              <a:solidFill>
                <a:srgbClr val="7030A0"/>
              </a:solidFill>
            </c:spPr>
            <c:extLst>
              <c:ext xmlns:c16="http://schemas.microsoft.com/office/drawing/2014/chart" uri="{C3380CC4-5D6E-409C-BE32-E72D297353CC}">
                <c16:uniqueId val="{00000000-6054-4A58-B5FC-F076E405D7C8}"/>
              </c:ext>
            </c:extLst>
          </c:dPt>
          <c:dPt>
            <c:idx val="3"/>
            <c:bubble3D val="0"/>
            <c:spPr>
              <a:solidFill>
                <a:srgbClr val="0070C0"/>
              </a:solidFill>
            </c:spPr>
            <c:extLst>
              <c:ext xmlns:c16="http://schemas.microsoft.com/office/drawing/2014/chart" uri="{C3380CC4-5D6E-409C-BE32-E72D297353CC}">
                <c16:uniqueId val="{00000002-6054-4A58-B5FC-F076E405D7C8}"/>
              </c:ext>
            </c:extLst>
          </c:dPt>
          <c:dLbls>
            <c:dLbl>
              <c:idx val="0"/>
              <c:layout/>
              <c:tx>
                <c:rich>
                  <a:bodyPr/>
                  <a:lstStyle/>
                  <a:p>
                    <a:r>
                      <a:rPr lang="en-US" sz="2000">
                        <a:solidFill>
                          <a:schemeClr val="bg1"/>
                        </a:solidFill>
                      </a:rPr>
                      <a:t>33</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9E-417F-BE00-5163738BF912}"/>
                </c:ext>
              </c:extLst>
            </c:dLbl>
            <c:spPr>
              <a:ln>
                <a:noFill/>
              </a:ln>
            </c:spPr>
            <c:txPr>
              <a:bodyPr/>
              <a:lstStyle/>
              <a:p>
                <a:pPr>
                  <a:defRPr sz="2000">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Sheet1!$F$1:$I$1</c:f>
              <c:strCache>
                <c:ptCount val="4"/>
                <c:pt idx="0">
                  <c:v>Nurses</c:v>
                </c:pt>
                <c:pt idx="1">
                  <c:v>AHPs</c:v>
                </c:pt>
                <c:pt idx="2">
                  <c:v>Drs</c:v>
                </c:pt>
                <c:pt idx="3">
                  <c:v>Other</c:v>
                </c:pt>
              </c:strCache>
            </c:strRef>
          </c:cat>
          <c:val>
            <c:numRef>
              <c:f>Sheet1!$F$2:$I$2</c:f>
              <c:numCache>
                <c:formatCode>General</c:formatCode>
                <c:ptCount val="4"/>
                <c:pt idx="0">
                  <c:v>33</c:v>
                </c:pt>
                <c:pt idx="1">
                  <c:v>31</c:v>
                </c:pt>
                <c:pt idx="2">
                  <c:v>9</c:v>
                </c:pt>
                <c:pt idx="3">
                  <c:v>27</c:v>
                </c:pt>
              </c:numCache>
            </c:numRef>
          </c:val>
          <c:extLst>
            <c:ext xmlns:c16="http://schemas.microsoft.com/office/drawing/2014/chart" uri="{C3380CC4-5D6E-409C-BE32-E72D297353CC}">
              <c16:uniqueId val="{00000001-D09E-417F-BE00-5163738BF912}"/>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828071838242462"/>
          <c:y val="0.17340156464967987"/>
          <c:w val="0.15641063964226715"/>
          <c:h val="0.64645807837070302"/>
        </c:manualLayout>
      </c:layout>
      <c:overlay val="0"/>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7EF1833-70E2-49F7-9B99-512621688A8A}" type="datetimeFigureOut">
              <a:rPr lang="en-GB" smtClean="0"/>
              <a:t>06/06/2016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CD1E4A3-C3AE-4C44-9A12-68EFF727B048}" type="slidenum">
              <a:rPr lang="en-GB" smtClean="0"/>
              <a:t>‹#›</a:t>
            </a:fld>
            <a:endParaRPr lang="en-GB"/>
          </a:p>
        </p:txBody>
      </p:sp>
    </p:spTree>
    <p:extLst>
      <p:ext uri="{BB962C8B-B14F-4D97-AF65-F5344CB8AC3E}">
        <p14:creationId xmlns:p14="http://schemas.microsoft.com/office/powerpoint/2010/main" val="356119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922D55-F352-41D2-8A9A-1C0BECC4831B}" type="datetimeFigureOut">
              <a:rPr lang="en-GB" smtClean="0"/>
              <a:t>06/06/2016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DFE910-803E-452A-A18F-86F12DA2B197}" type="slidenum">
              <a:rPr lang="en-GB" smtClean="0"/>
              <a:t>‹#›</a:t>
            </a:fld>
            <a:endParaRPr lang="en-GB"/>
          </a:p>
        </p:txBody>
      </p:sp>
    </p:spTree>
    <p:extLst>
      <p:ext uri="{BB962C8B-B14F-4D97-AF65-F5344CB8AC3E}">
        <p14:creationId xmlns:p14="http://schemas.microsoft.com/office/powerpoint/2010/main" val="268084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DFE910-803E-452A-A18F-86F12DA2B197}" type="slidenum">
              <a:rPr lang="en-GB" smtClean="0"/>
              <a:t>6</a:t>
            </a:fld>
            <a:endParaRPr lang="en-GB"/>
          </a:p>
        </p:txBody>
      </p:sp>
    </p:spTree>
    <p:extLst>
      <p:ext uri="{BB962C8B-B14F-4D97-AF65-F5344CB8AC3E}">
        <p14:creationId xmlns:p14="http://schemas.microsoft.com/office/powerpoint/2010/main" val="6592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DFE910-803E-452A-A18F-86F12DA2B197}" type="slidenum">
              <a:rPr lang="en-GB" smtClean="0"/>
              <a:t>9</a:t>
            </a:fld>
            <a:endParaRPr lang="en-GB"/>
          </a:p>
        </p:txBody>
      </p:sp>
    </p:spTree>
    <p:extLst>
      <p:ext uri="{BB962C8B-B14F-4D97-AF65-F5344CB8AC3E}">
        <p14:creationId xmlns:p14="http://schemas.microsoft.com/office/powerpoint/2010/main" val="348542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DFE910-803E-452A-A18F-86F12DA2B197}" type="slidenum">
              <a:rPr lang="en-GB" smtClean="0"/>
              <a:t>10</a:t>
            </a:fld>
            <a:endParaRPr lang="en-GB"/>
          </a:p>
        </p:txBody>
      </p:sp>
    </p:spTree>
    <p:extLst>
      <p:ext uri="{BB962C8B-B14F-4D97-AF65-F5344CB8AC3E}">
        <p14:creationId xmlns:p14="http://schemas.microsoft.com/office/powerpoint/2010/main" val="330228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946150" y="4670425"/>
            <a:ext cx="5207000" cy="4795838"/>
          </a:xfrm>
        </p:spPr>
        <p:txBody>
          <a:bodyPr/>
          <a:lstStyle/>
          <a:p>
            <a:r>
              <a:rPr lang="en-GB" sz="900" smtClean="0">
                <a:latin typeface="Arial" charset="0"/>
                <a:ea typeface="ＭＳ Ｐゴシック" pitchFamily="34" charset="-128"/>
              </a:rPr>
              <a:t>Additional Notes:</a:t>
            </a:r>
          </a:p>
          <a:p>
            <a:endParaRPr lang="en-GB" sz="900" smtClean="0">
              <a:latin typeface="Arial" charset="0"/>
              <a:ea typeface="ＭＳ Ｐゴシック" pitchFamily="34" charset="-128"/>
            </a:endParaRPr>
          </a:p>
          <a:p>
            <a:r>
              <a:rPr lang="en-GB" sz="900" smtClean="0">
                <a:latin typeface="Arial" charset="0"/>
                <a:ea typeface="ＭＳ Ｐゴシック" pitchFamily="34" charset="-128"/>
              </a:rPr>
              <a:t>So what is it?</a:t>
            </a:r>
          </a:p>
          <a:p>
            <a:endParaRPr lang="en-GB" sz="900" smtClean="0">
              <a:latin typeface="Arial" charset="0"/>
              <a:ea typeface="ＭＳ Ｐゴシック" pitchFamily="34" charset="-128"/>
            </a:endParaRPr>
          </a:p>
          <a:p>
            <a:r>
              <a:rPr lang="en-GB" sz="900" smtClean="0">
                <a:latin typeface="Arial" charset="0"/>
                <a:ea typeface="ＭＳ Ｐゴシック" pitchFamily="34" charset="-128"/>
              </a:rPr>
              <a:t>Aimed at primary school aged children – would be appropriate for older children, they like the Bright Idea cards </a:t>
            </a:r>
          </a:p>
          <a:p>
            <a:endParaRPr lang="en-GB" sz="900" smtClean="0">
              <a:latin typeface="Arial" charset="0"/>
              <a:ea typeface="ＭＳ Ｐゴシック" pitchFamily="34" charset="-128"/>
            </a:endParaRPr>
          </a:p>
          <a:p>
            <a:r>
              <a:rPr lang="en-GB" sz="900" smtClean="0">
                <a:latin typeface="Arial" charset="0"/>
                <a:ea typeface="ＭＳ Ｐゴシック" pitchFamily="34" charset="-128"/>
              </a:rPr>
              <a:t>Essentially would be helpful for any child going coming into hospital/clinic but obviously financial cost so target children who you think need additional ideas of support.  </a:t>
            </a:r>
          </a:p>
          <a:p>
            <a:r>
              <a:rPr lang="en-GB" sz="900" smtClean="0">
                <a:latin typeface="Arial" charset="0"/>
                <a:ea typeface="ＭＳ Ｐゴシック" pitchFamily="34" charset="-128"/>
              </a:rPr>
              <a:t>Posters up so children can also request if they want one.</a:t>
            </a:r>
          </a:p>
          <a:p>
            <a:endParaRPr lang="en-GB" sz="900" smtClean="0">
              <a:latin typeface="Arial" charset="0"/>
              <a:ea typeface="ＭＳ Ｐゴシック" pitchFamily="34" charset="-128"/>
            </a:endParaRPr>
          </a:p>
          <a:p>
            <a:r>
              <a:rPr lang="en-GB" sz="900" smtClean="0">
                <a:latin typeface="Arial" charset="0"/>
                <a:ea typeface="ＭＳ Ｐゴシック" pitchFamily="34" charset="-128"/>
              </a:rPr>
              <a:t>The hospital Passport is made up of 3 main elements:</a:t>
            </a:r>
          </a:p>
          <a:p>
            <a:endParaRPr lang="en-GB" sz="900" smtClean="0">
              <a:latin typeface="Arial" charset="0"/>
              <a:ea typeface="ＭＳ Ｐゴシック" pitchFamily="34" charset="-128"/>
            </a:endParaRPr>
          </a:p>
          <a:p>
            <a:pPr>
              <a:buFontTx/>
              <a:buChar char="•"/>
            </a:pPr>
            <a:r>
              <a:rPr lang="en-GB" sz="900" smtClean="0">
                <a:latin typeface="Arial" charset="0"/>
                <a:ea typeface="ＭＳ Ｐゴシック" pitchFamily="34" charset="-128"/>
              </a:rPr>
              <a:t>The hospital booklet itself</a:t>
            </a:r>
          </a:p>
          <a:p>
            <a:pPr>
              <a:buFontTx/>
              <a:buChar char="•"/>
            </a:pPr>
            <a:r>
              <a:rPr lang="en-GB" sz="900" smtClean="0">
                <a:latin typeface="Arial" charset="0"/>
                <a:ea typeface="ＭＳ Ｐゴシック" pitchFamily="34" charset="-128"/>
              </a:rPr>
              <a:t>A set of 25 Bright Ideas Cards in a plastic stud fastener wallet</a:t>
            </a:r>
          </a:p>
          <a:p>
            <a:pPr>
              <a:buFontTx/>
              <a:buChar char="•"/>
            </a:pPr>
            <a:r>
              <a:rPr lang="en-GB" sz="900" smtClean="0">
                <a:latin typeface="Arial" charset="0"/>
                <a:ea typeface="ＭＳ Ｐゴシック" pitchFamily="34" charset="-128"/>
              </a:rPr>
              <a:t>A Parent/Carer Information Sheet</a:t>
            </a:r>
          </a:p>
          <a:p>
            <a:pPr>
              <a:buFontTx/>
              <a:buChar char="•"/>
            </a:pPr>
            <a:endParaRPr lang="en-GB" sz="900" smtClean="0">
              <a:latin typeface="Arial" charset="0"/>
              <a:ea typeface="ＭＳ Ｐゴシック" pitchFamily="34" charset="-128"/>
            </a:endParaRPr>
          </a:p>
          <a:p>
            <a:r>
              <a:rPr lang="en-GB" sz="900" smtClean="0">
                <a:latin typeface="Arial" charset="0"/>
                <a:ea typeface="ＭＳ Ｐゴシック" pitchFamily="34" charset="-128"/>
              </a:rPr>
              <a:t>How it Works:</a:t>
            </a:r>
          </a:p>
          <a:p>
            <a:r>
              <a:rPr lang="en-GB" sz="900" smtClean="0">
                <a:latin typeface="Arial" charset="0"/>
                <a:ea typeface="ＭＳ Ｐゴシック" pitchFamily="34" charset="-128"/>
              </a:rPr>
              <a:t>Once the HP is given out to children, the idea is they go through the booklet with their parents/carers, who are in turn guided by the Parent/Carer information sheet, and fill in the sections most relevant for them by selecting and recording from a range of choices about what would help them with different aspects of hospital care.  In addition, they are encouraged to choose which of the strategies in the Bright Idea Cards, based on preparation, choice, relaxation, and distraction techniques they feel they would most like to use to help them manage any hospital worries. The child then brings the booklet and their chosen Bright Idea Cards with them to each hospital or clinic visit.  </a:t>
            </a:r>
          </a:p>
          <a:p>
            <a:endParaRPr lang="en-GB" sz="900" smtClean="0">
              <a:latin typeface="Arial" charset="0"/>
              <a:ea typeface="ＭＳ Ｐゴシック" pitchFamily="34" charset="-128"/>
            </a:endParaRPr>
          </a:p>
          <a:p>
            <a:r>
              <a:rPr lang="en-GB" sz="900" smtClean="0">
                <a:latin typeface="Arial" charset="0"/>
                <a:ea typeface="ＭＳ Ｐゴシック" pitchFamily="34" charset="-128"/>
              </a:rPr>
              <a:t>The booklet also provides basic information to help prepare a child or signpost them to other professionals e.g play specialists who can give them more information and support. The packaging of the HP makes it easy to deliver/disseminate knowledge about these strategies in a really child centred way and as the HP is now beginning to be rolled out across all paediatric hospitals and wards in Scotland, it should ensure a continuity of practice and care to children coming into hospital which has not always been there before.</a:t>
            </a:r>
          </a:p>
          <a:p>
            <a:endParaRPr lang="en-GB" sz="900" smtClean="0">
              <a:latin typeface="Arial" charset="0"/>
              <a:ea typeface="ＭＳ Ｐゴシック" pitchFamily="34" charset="-128"/>
            </a:endParaRPr>
          </a:p>
          <a:p>
            <a:r>
              <a:rPr lang="en-GB" sz="900" smtClean="0">
                <a:latin typeface="Arial" charset="0"/>
                <a:ea typeface="ＭＳ Ｐゴシック" pitchFamily="34" charset="-128"/>
              </a:rPr>
              <a:t>The “passport” Idea is that children take the passport with them around different areas of the hospital, and/or between hospitals to show staff.  It also gives the message that hospital is something they come in and out of and that they go home afterwards.</a:t>
            </a:r>
            <a:endParaRPr lang="en-US" sz="900" smtClean="0">
              <a:latin typeface="Arial" charset="0"/>
              <a:ea typeface="ＭＳ Ｐゴシック" pitchFamily="34" charset="-128"/>
            </a:endParaRPr>
          </a:p>
          <a:p>
            <a:endParaRPr lang="en-GB" sz="900" smtClean="0">
              <a:latin typeface="Arial" charset="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z="1000" smtClean="0">
              <a:latin typeface="Arial" charset="0"/>
              <a:ea typeface="ＭＳ Ｐゴシック" pitchFamily="34" charset="-128"/>
            </a:endParaRPr>
          </a:p>
          <a:p>
            <a:endParaRPr lang="en-GB" smtClean="0">
              <a:ea typeface="ＭＳ Ｐゴシック" pitchFamily="34" charset="-128"/>
            </a:endParaRPr>
          </a:p>
        </p:txBody>
      </p:sp>
    </p:spTree>
    <p:extLst>
      <p:ext uri="{BB962C8B-B14F-4D97-AF65-F5344CB8AC3E}">
        <p14:creationId xmlns:p14="http://schemas.microsoft.com/office/powerpoint/2010/main" val="332662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GB" u="sng" dirty="0">
                <a:ea typeface="ＭＳ Ｐゴシック" pitchFamily="34" charset="-128"/>
              </a:rPr>
              <a:t>Overall Aim</a:t>
            </a:r>
            <a:r>
              <a:rPr lang="en-GB" dirty="0">
                <a:ea typeface="ＭＳ Ｐゴシック" pitchFamily="34" charset="-128"/>
              </a:rPr>
              <a:t>: </a:t>
            </a:r>
          </a:p>
          <a:p>
            <a:pPr>
              <a:lnSpc>
                <a:spcPct val="80000"/>
              </a:lnSpc>
            </a:pPr>
            <a:r>
              <a:rPr lang="en-GB" dirty="0">
                <a:ea typeface="ＭＳ Ｐゴシック" pitchFamily="34" charset="-128"/>
              </a:rPr>
              <a:t>Early Intervention / preventative tool to reduce anxiety and distress associated with hospital visits and procedures</a:t>
            </a:r>
          </a:p>
          <a:p>
            <a:pPr>
              <a:lnSpc>
                <a:spcPct val="80000"/>
              </a:lnSpc>
            </a:pPr>
            <a:r>
              <a:rPr lang="en-GB" dirty="0">
                <a:ea typeface="ＭＳ Ｐゴシック" pitchFamily="34" charset="-128"/>
              </a:rPr>
              <a:t>F</a:t>
            </a:r>
            <a:r>
              <a:rPr lang="en-US" dirty="0" err="1">
                <a:ea typeface="ＭＳ Ｐゴシック" pitchFamily="34" charset="-128"/>
              </a:rPr>
              <a:t>acilitate</a:t>
            </a:r>
            <a:r>
              <a:rPr lang="en-US" dirty="0">
                <a:ea typeface="ＭＳ Ｐゴシック" pitchFamily="34" charset="-128"/>
              </a:rPr>
              <a:t> development of coping skills </a:t>
            </a:r>
            <a:r>
              <a:rPr lang="en-GB" dirty="0">
                <a:ea typeface="ＭＳ Ｐゴシック" pitchFamily="34" charset="-128"/>
              </a:rPr>
              <a:t>and strategies</a:t>
            </a:r>
          </a:p>
          <a:p>
            <a:pPr>
              <a:lnSpc>
                <a:spcPct val="80000"/>
              </a:lnSpc>
            </a:pPr>
            <a:r>
              <a:rPr lang="en-GB" dirty="0">
                <a:ea typeface="ＭＳ Ｐゴシック" pitchFamily="34" charset="-128"/>
              </a:rPr>
              <a:t>Empower parents/carers and children/young people</a:t>
            </a:r>
          </a:p>
          <a:p>
            <a:pPr>
              <a:lnSpc>
                <a:spcPct val="80000"/>
              </a:lnSpc>
            </a:pPr>
            <a:endParaRPr lang="en-GB" dirty="0">
              <a:ea typeface="ＭＳ Ｐゴシック" pitchFamily="34" charset="-128"/>
            </a:endParaRPr>
          </a:p>
          <a:p>
            <a:pPr>
              <a:lnSpc>
                <a:spcPct val="80000"/>
              </a:lnSpc>
              <a:buFontTx/>
              <a:buNone/>
            </a:pPr>
            <a:r>
              <a:rPr lang="en-GB" u="sng" dirty="0">
                <a:ea typeface="ＭＳ Ｐゴシック" pitchFamily="34" charset="-128"/>
              </a:rPr>
              <a:t>Additional Aims</a:t>
            </a:r>
          </a:p>
          <a:p>
            <a:pPr>
              <a:lnSpc>
                <a:spcPct val="80000"/>
              </a:lnSpc>
            </a:pPr>
            <a:r>
              <a:rPr lang="en-GB" dirty="0">
                <a:ea typeface="ＭＳ Ｐゴシック" pitchFamily="34" charset="-128"/>
              </a:rPr>
              <a:t>Training resource for staff</a:t>
            </a:r>
          </a:p>
          <a:p>
            <a:pPr>
              <a:lnSpc>
                <a:spcPct val="80000"/>
              </a:lnSpc>
            </a:pPr>
            <a:r>
              <a:rPr lang="en-GB" dirty="0">
                <a:ea typeface="ＭＳ Ｐゴシック" pitchFamily="34" charset="-128"/>
              </a:rPr>
              <a:t>Bridges the gap between policy and practice </a:t>
            </a:r>
          </a:p>
          <a:p>
            <a:pPr lvl="1">
              <a:lnSpc>
                <a:spcPct val="80000"/>
              </a:lnSpc>
            </a:pPr>
            <a:r>
              <a:rPr lang="en-GB" dirty="0">
                <a:ea typeface="ＭＳ Ｐゴシック" pitchFamily="34" charset="-128"/>
              </a:rPr>
              <a:t>Improves communication of needs</a:t>
            </a:r>
          </a:p>
          <a:p>
            <a:pPr lvl="1">
              <a:lnSpc>
                <a:spcPct val="80000"/>
              </a:lnSpc>
            </a:pPr>
            <a:r>
              <a:rPr lang="en-GB" dirty="0">
                <a:ea typeface="ＭＳ Ｐゴシック" pitchFamily="34" charset="-128"/>
              </a:rPr>
              <a:t>Increases child's control in decision making process</a:t>
            </a:r>
          </a:p>
          <a:p>
            <a:pPr>
              <a:lnSpc>
                <a:spcPct val="80000"/>
              </a:lnSpc>
            </a:pPr>
            <a:r>
              <a:rPr lang="en-GB" dirty="0">
                <a:ea typeface="ＭＳ Ｐゴシック" pitchFamily="34" charset="-128"/>
              </a:rPr>
              <a:t>Visual aid / concrete reminder of strategies</a:t>
            </a:r>
            <a:endParaRPr lang="en-US" dirty="0">
              <a:ea typeface="ＭＳ Ｐゴシック" pitchFamily="34" charset="-128"/>
            </a:endParaRPr>
          </a:p>
          <a:p>
            <a:endParaRPr lang="en-GB" dirty="0" smtClean="0"/>
          </a:p>
          <a:p>
            <a:endParaRPr lang="en-GB" dirty="0"/>
          </a:p>
          <a:p>
            <a:r>
              <a:rPr lang="en-GB" dirty="0" smtClean="0"/>
              <a:t>Funded by YCC and NES</a:t>
            </a:r>
            <a:endParaRPr lang="en-GB" dirty="0"/>
          </a:p>
        </p:txBody>
      </p:sp>
      <p:sp>
        <p:nvSpPr>
          <p:cNvPr id="4" name="Slide Number Placeholder 3"/>
          <p:cNvSpPr>
            <a:spLocks noGrp="1"/>
          </p:cNvSpPr>
          <p:nvPr>
            <p:ph type="sldNum" sz="quarter" idx="10"/>
          </p:nvPr>
        </p:nvSpPr>
        <p:spPr/>
        <p:txBody>
          <a:bodyPr/>
          <a:lstStyle/>
          <a:p>
            <a:fld id="{BEDFE910-803E-452A-A18F-86F12DA2B197}" type="slidenum">
              <a:rPr lang="en-GB" smtClean="0"/>
              <a:t>12</a:t>
            </a:fld>
            <a:endParaRPr lang="en-GB"/>
          </a:p>
        </p:txBody>
      </p:sp>
    </p:spTree>
    <p:extLst>
      <p:ext uri="{BB962C8B-B14F-4D97-AF65-F5344CB8AC3E}">
        <p14:creationId xmlns:p14="http://schemas.microsoft.com/office/powerpoint/2010/main" val="248758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03372" y="5276973"/>
            <a:ext cx="5630111" cy="4999510"/>
          </a:xfrm>
        </p:spPr>
        <p:txBody>
          <a:bodyPr/>
          <a:lstStyle/>
          <a:p>
            <a:r>
              <a:rPr lang="en-GB" sz="1000" smtClean="0">
                <a:latin typeface="Arial" charset="0"/>
                <a:ea typeface="ＭＳ Ｐゴシック" pitchFamily="34" charset="-128"/>
              </a:rPr>
              <a:t>Additional Notes:</a:t>
            </a:r>
          </a:p>
          <a:p>
            <a:endParaRPr lang="en-GB" sz="1000" smtClean="0">
              <a:latin typeface="Arial" charset="0"/>
              <a:ea typeface="ＭＳ Ｐゴシック" pitchFamily="34" charset="-128"/>
            </a:endParaRPr>
          </a:p>
          <a:p>
            <a:r>
              <a:rPr lang="en-GB" sz="1000" smtClean="0">
                <a:latin typeface="Arial" charset="0"/>
                <a:ea typeface="ＭＳ Ｐゴシック" pitchFamily="34" charset="-128"/>
              </a:rPr>
              <a:t>80% of parents suggest the passport helped them discuss hospital visits with their children – found it was a really useful tool to open up communication about something some parents feel really anxious about suggesting as it allowed the discussion to have a positive focus around what would make the visit easier for the child and what choices the child would like to make – which they could indicate in their HP booklet and by their choice of Bright Idea Cards and which they could then share with staff.</a:t>
            </a:r>
          </a:p>
        </p:txBody>
      </p:sp>
    </p:spTree>
    <p:extLst>
      <p:ext uri="{BB962C8B-B14F-4D97-AF65-F5344CB8AC3E}">
        <p14:creationId xmlns:p14="http://schemas.microsoft.com/office/powerpoint/2010/main" val="130677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opportunity for some joint working with NES to develop specific training packages – if already done something but gap for that training – we could develop SLA with you – other examples if you want to work on developing new training / needs analysis </a:t>
            </a:r>
            <a:r>
              <a:rPr lang="en-GB" baseline="0" dirty="0" err="1" smtClean="0"/>
              <a:t>e.g</a:t>
            </a:r>
            <a:r>
              <a:rPr lang="en-GB" baseline="0" dirty="0" smtClean="0"/>
              <a:t> like with the oncology thing etc...</a:t>
            </a:r>
            <a:endParaRPr lang="en-GB" dirty="0"/>
          </a:p>
        </p:txBody>
      </p:sp>
      <p:sp>
        <p:nvSpPr>
          <p:cNvPr id="4" name="Slide Number Placeholder 3"/>
          <p:cNvSpPr>
            <a:spLocks noGrp="1"/>
          </p:cNvSpPr>
          <p:nvPr>
            <p:ph type="sldNum" sz="quarter" idx="10"/>
          </p:nvPr>
        </p:nvSpPr>
        <p:spPr/>
        <p:txBody>
          <a:bodyPr/>
          <a:lstStyle/>
          <a:p>
            <a:pPr>
              <a:defRPr/>
            </a:pPr>
            <a:fld id="{FAC194B2-C347-415D-AC2F-0753D8989580}" type="slidenum">
              <a:rPr lang="en-GB" smtClean="0"/>
              <a:pPr>
                <a:defRPr/>
              </a:pPr>
              <a:t>23</a:t>
            </a:fld>
            <a:endParaRPr lang="en-GB"/>
          </a:p>
        </p:txBody>
      </p:sp>
    </p:spTree>
    <p:extLst>
      <p:ext uri="{BB962C8B-B14F-4D97-AF65-F5344CB8AC3E}">
        <p14:creationId xmlns:p14="http://schemas.microsoft.com/office/powerpoint/2010/main" val="265933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opportunity for some joint working with NES to develop specific training packages – if already done something but gap for that training – we could develop SLA with you – other examples if you want to work on developing new training / needs analysis </a:t>
            </a:r>
            <a:r>
              <a:rPr lang="en-GB" baseline="0" dirty="0" err="1" smtClean="0"/>
              <a:t>e.g</a:t>
            </a:r>
            <a:r>
              <a:rPr lang="en-GB" baseline="0" dirty="0" smtClean="0"/>
              <a:t> like with the oncology thing etc...</a:t>
            </a:r>
          </a:p>
          <a:p>
            <a:endParaRPr lang="en-GB" baseline="0" dirty="0" smtClean="0"/>
          </a:p>
          <a:p>
            <a:r>
              <a:rPr lang="en-GB" baseline="0" dirty="0" smtClean="0"/>
              <a:t>NES have the resources to support such developments etc.</a:t>
            </a:r>
          </a:p>
          <a:p>
            <a:endParaRPr lang="en-GB" baseline="0" dirty="0" smtClean="0"/>
          </a:p>
          <a:p>
            <a:r>
              <a:rPr lang="en-GB" baseline="0" dirty="0" smtClean="0"/>
              <a:t>Liz – to click in and show what’s available and bit of discussion re what they might find helpful.</a:t>
            </a:r>
            <a:endParaRPr lang="en-GB" dirty="0"/>
          </a:p>
        </p:txBody>
      </p:sp>
      <p:sp>
        <p:nvSpPr>
          <p:cNvPr id="4" name="Slide Number Placeholder 3"/>
          <p:cNvSpPr>
            <a:spLocks noGrp="1"/>
          </p:cNvSpPr>
          <p:nvPr>
            <p:ph type="sldNum" sz="quarter" idx="10"/>
          </p:nvPr>
        </p:nvSpPr>
        <p:spPr/>
        <p:txBody>
          <a:bodyPr/>
          <a:lstStyle/>
          <a:p>
            <a:pPr>
              <a:defRPr/>
            </a:pPr>
            <a:fld id="{FAC194B2-C347-415D-AC2F-0753D8989580}" type="slidenum">
              <a:rPr lang="en-GB" smtClean="0"/>
              <a:pPr>
                <a:defRPr/>
              </a:pPr>
              <a:t>24</a:t>
            </a:fld>
            <a:endParaRPr lang="en-GB"/>
          </a:p>
        </p:txBody>
      </p:sp>
    </p:spTree>
    <p:extLst>
      <p:ext uri="{BB962C8B-B14F-4D97-AF65-F5344CB8AC3E}">
        <p14:creationId xmlns:p14="http://schemas.microsoft.com/office/powerpoint/2010/main" val="14294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101980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346407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8E2599-0986-44A1-81B6-F55F7557D8CE}"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518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B681526-F9EC-4941-B2E5-3F02AE4B20D7}"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1220343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B681526-F9EC-4941-B2E5-3F02AE4B20D7}"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8E2599-0986-44A1-81B6-F55F7557D8CE}"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167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FB681526-F9EC-4941-B2E5-3F02AE4B20D7}"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423305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324472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40264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3052720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681526-F9EC-4941-B2E5-3F02AE4B20D7}" type="datetimeFigureOut">
              <a:rPr lang="en-GB" smtClean="0"/>
              <a:t>06/06/2016</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182771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681526-F9EC-4941-B2E5-3F02AE4B20D7}"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26262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681526-F9EC-4941-B2E5-3F02AE4B20D7}" type="datetimeFigureOut">
              <a:rPr lang="en-GB" smtClean="0"/>
              <a:t>06/06/2016</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388180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681526-F9EC-4941-B2E5-3F02AE4B20D7}" type="datetimeFigureOut">
              <a:rPr lang="en-GB" smtClean="0"/>
              <a:t>06/06/2016</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302237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1526-F9EC-4941-B2E5-3F02AE4B20D7}" type="datetimeFigureOut">
              <a:rPr lang="en-GB" smtClean="0"/>
              <a:t>06/06/2016</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263502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681526-F9EC-4941-B2E5-3F02AE4B20D7}"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241172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B681526-F9EC-4941-B2E5-3F02AE4B20D7}" type="datetimeFigureOut">
              <a:rPr lang="en-GB" smtClean="0"/>
              <a:t>06/06/2016</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8E2599-0986-44A1-81B6-F55F7557D8CE}" type="slidenum">
              <a:rPr lang="en-GB" smtClean="0"/>
              <a:t>‹#›</a:t>
            </a:fld>
            <a:endParaRPr lang="en-GB"/>
          </a:p>
        </p:txBody>
      </p:sp>
    </p:spTree>
    <p:extLst>
      <p:ext uri="{BB962C8B-B14F-4D97-AF65-F5344CB8AC3E}">
        <p14:creationId xmlns:p14="http://schemas.microsoft.com/office/powerpoint/2010/main" val="252404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B681526-F9EC-4941-B2E5-3F02AE4B20D7}" type="datetimeFigureOut">
              <a:rPr lang="en-GB" smtClean="0"/>
              <a:t>06/06/2016</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88E2599-0986-44A1-81B6-F55F7557D8CE}" type="slidenum">
              <a:rPr lang="en-GB" smtClean="0"/>
              <a:t>‹#›</a:t>
            </a:fld>
            <a:endParaRPr lang="en-GB"/>
          </a:p>
        </p:txBody>
      </p:sp>
    </p:spTree>
    <p:extLst>
      <p:ext uri="{BB962C8B-B14F-4D97-AF65-F5344CB8AC3E}">
        <p14:creationId xmlns:p14="http://schemas.microsoft.com/office/powerpoint/2010/main" val="72809545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imeo.com/169549894"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www.knowledge.scot.nhs.uk/child-services/education/psychology-education-specialist-children's-services-(paediatric-psychology).aspx"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3370812"/>
          </a:xfrm>
        </p:spPr>
        <p:txBody>
          <a:bodyPr>
            <a:normAutofit fontScale="90000"/>
          </a:bodyPr>
          <a:lstStyle/>
          <a:p>
            <a:r>
              <a:rPr lang="en-GB" dirty="0"/>
              <a:t>Using and promoting psychological strategies to support children and parents who are anxious about </a:t>
            </a:r>
            <a:r>
              <a:rPr lang="en-GB" dirty="0" smtClean="0"/>
              <a:t>hospital</a:t>
            </a:r>
            <a:endParaRPr lang="en-GB" dirty="0"/>
          </a:p>
        </p:txBody>
      </p:sp>
      <p:sp>
        <p:nvSpPr>
          <p:cNvPr id="3" name="Subtitle 2"/>
          <p:cNvSpPr>
            <a:spLocks noGrp="1"/>
          </p:cNvSpPr>
          <p:nvPr>
            <p:ph type="subTitle" idx="1"/>
          </p:nvPr>
        </p:nvSpPr>
        <p:spPr>
          <a:xfrm>
            <a:off x="2028304" y="4488872"/>
            <a:ext cx="6101543" cy="1687483"/>
          </a:xfrm>
        </p:spPr>
        <p:txBody>
          <a:bodyPr>
            <a:normAutofit/>
          </a:bodyPr>
          <a:lstStyle/>
          <a:p>
            <a:r>
              <a:rPr lang="en-GB" sz="1600" dirty="0"/>
              <a:t>Dr Janie </a:t>
            </a:r>
            <a:r>
              <a:rPr lang="en-GB" sz="1600" dirty="0" smtClean="0"/>
              <a:t>Donnan</a:t>
            </a:r>
          </a:p>
          <a:p>
            <a:r>
              <a:rPr lang="en-GB" sz="1600" dirty="0" smtClean="0"/>
              <a:t>Consultant </a:t>
            </a:r>
            <a:r>
              <a:rPr lang="en-GB" sz="1600" dirty="0"/>
              <a:t>Clinical Psychologist, Royal Hospital for Children, NHS Greater Glasgow and Clyde </a:t>
            </a:r>
            <a:r>
              <a:rPr lang="en-GB" sz="1600" i="1" dirty="0"/>
              <a:t>and </a:t>
            </a:r>
            <a:endParaRPr lang="en-GB" sz="1600" i="1" dirty="0" smtClean="0"/>
          </a:p>
          <a:p>
            <a:r>
              <a:rPr lang="en-GB" sz="1600" dirty="0" smtClean="0"/>
              <a:t>Programme Director, Paediatric </a:t>
            </a:r>
            <a:r>
              <a:rPr lang="en-GB" sz="1600" dirty="0"/>
              <a:t>Psychology, NHS Education for Scotland</a:t>
            </a:r>
          </a:p>
        </p:txBody>
      </p:sp>
      <p:pic>
        <p:nvPicPr>
          <p:cNvPr id="1026" name="08C2BE1F-8D2E-4CB3-9914-07F47FAA085C" descr="524337AD-60DA-4EBD-80E7-B57981737926@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2465" y="29570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40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Challenge</a:t>
            </a:r>
            <a:endParaRPr lang="en-GB" dirty="0"/>
          </a:p>
        </p:txBody>
      </p:sp>
      <p:sp>
        <p:nvSpPr>
          <p:cNvPr id="3" name="Content Placeholder 2"/>
          <p:cNvSpPr>
            <a:spLocks noGrp="1"/>
          </p:cNvSpPr>
          <p:nvPr>
            <p:ph idx="1"/>
          </p:nvPr>
        </p:nvSpPr>
        <p:spPr>
          <a:xfrm>
            <a:off x="2589212" y="1428750"/>
            <a:ext cx="8915400" cy="3500438"/>
          </a:xfrm>
        </p:spPr>
        <p:txBody>
          <a:bodyPr>
            <a:normAutofit fontScale="92500"/>
          </a:bodyPr>
          <a:lstStyle/>
          <a:p>
            <a:r>
              <a:rPr lang="en-GB" sz="2400" dirty="0" smtClean="0"/>
              <a:t>In spite of the evidence base and guidance, children </a:t>
            </a:r>
            <a:r>
              <a:rPr lang="en-GB" sz="2400" dirty="0"/>
              <a:t>and their parents/carers </a:t>
            </a:r>
            <a:r>
              <a:rPr lang="en-GB" sz="2400" dirty="0" smtClean="0"/>
              <a:t>still often </a:t>
            </a:r>
            <a:r>
              <a:rPr lang="en-GB" sz="2400" dirty="0"/>
              <a:t>do not routinely receive developmentally appropriate or timely information around psychological strategies to support and reduce </a:t>
            </a:r>
            <a:r>
              <a:rPr lang="en-GB" sz="2400" dirty="0" smtClean="0"/>
              <a:t>distress  </a:t>
            </a:r>
          </a:p>
          <a:p>
            <a:r>
              <a:rPr lang="en-GB" sz="2400" dirty="0" smtClean="0"/>
              <a:t>no </a:t>
            </a:r>
            <a:r>
              <a:rPr lang="en-GB" sz="2400" dirty="0"/>
              <a:t>compulsory training around such issues for frontline clinical staff who struggle to be released for CPD events were they could develop such </a:t>
            </a:r>
            <a:r>
              <a:rPr lang="en-GB" sz="2400" dirty="0" smtClean="0"/>
              <a:t>skills</a:t>
            </a:r>
            <a:endParaRPr lang="en-GB" sz="2400" dirty="0"/>
          </a:p>
          <a:p>
            <a:r>
              <a:rPr lang="en-GB" sz="2400" dirty="0" smtClean="0"/>
              <a:t>Lack of availability of easily accessible information for children, parents/carers</a:t>
            </a:r>
          </a:p>
          <a:p>
            <a:endParaRPr lang="en-GB" dirty="0" smtClean="0"/>
          </a:p>
        </p:txBody>
      </p:sp>
      <p:pic>
        <p:nvPicPr>
          <p:cNvPr id="4" name="Picture 3"/>
          <p:cNvPicPr>
            <a:picLocks noChangeAspect="1"/>
          </p:cNvPicPr>
          <p:nvPr/>
        </p:nvPicPr>
        <p:blipFill>
          <a:blip r:embed="rId3"/>
          <a:stretch>
            <a:fillRect/>
          </a:stretch>
        </p:blipFill>
        <p:spPr>
          <a:xfrm>
            <a:off x="4529139" y="4827151"/>
            <a:ext cx="1396206" cy="1648967"/>
          </a:xfrm>
          <a:prstGeom prst="rect">
            <a:avLst/>
          </a:prstGeom>
        </p:spPr>
      </p:pic>
      <p:pic>
        <p:nvPicPr>
          <p:cNvPr id="5" name="Picture 4"/>
          <p:cNvPicPr>
            <a:picLocks noChangeAspect="1"/>
          </p:cNvPicPr>
          <p:nvPr/>
        </p:nvPicPr>
        <p:blipFill>
          <a:blip r:embed="rId4"/>
          <a:stretch>
            <a:fillRect/>
          </a:stretch>
        </p:blipFill>
        <p:spPr>
          <a:xfrm>
            <a:off x="6320126" y="4827151"/>
            <a:ext cx="2338100" cy="1304832"/>
          </a:xfrm>
          <a:prstGeom prst="rect">
            <a:avLst/>
          </a:prstGeom>
        </p:spPr>
      </p:pic>
    </p:spTree>
    <p:extLst>
      <p:ext uri="{BB962C8B-B14F-4D97-AF65-F5344CB8AC3E}">
        <p14:creationId xmlns:p14="http://schemas.microsoft.com/office/powerpoint/2010/main" val="2788289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13" name="Picture 13"/>
          <p:cNvPicPr>
            <a:picLocks noChangeAspect="1" noChangeArrowheads="1"/>
          </p:cNvPicPr>
          <p:nvPr/>
        </p:nvPicPr>
        <p:blipFill>
          <a:blip r:embed="rId3"/>
          <a:srcRect l="49268" t="10606" r="2708" b="5228"/>
          <a:stretch>
            <a:fillRect/>
          </a:stretch>
        </p:blipFill>
        <p:spPr bwMode="auto">
          <a:xfrm>
            <a:off x="6600827" y="1917138"/>
            <a:ext cx="2671762" cy="3615300"/>
          </a:xfrm>
          <a:prstGeom prst="rect">
            <a:avLst/>
          </a:prstGeom>
          <a:noFill/>
          <a:ln w="12700">
            <a:solidFill>
              <a:srgbClr val="000000"/>
            </a:solidFill>
            <a:miter lim="800000"/>
            <a:headEnd/>
            <a:tailEnd/>
          </a:ln>
        </p:spPr>
      </p:pic>
      <p:pic>
        <p:nvPicPr>
          <p:cNvPr id="179217" name="Picture 17"/>
          <p:cNvPicPr>
            <a:picLocks noChangeAspect="1" noChangeArrowheads="1"/>
          </p:cNvPicPr>
          <p:nvPr/>
        </p:nvPicPr>
        <p:blipFill>
          <a:blip r:embed="rId4"/>
          <a:srcRect l="4526" t="14015" r="1837" b="8636"/>
          <a:stretch>
            <a:fillRect/>
          </a:stretch>
        </p:blipFill>
        <p:spPr bwMode="auto">
          <a:xfrm>
            <a:off x="6743700" y="4838700"/>
            <a:ext cx="1866900" cy="952500"/>
          </a:xfrm>
          <a:prstGeom prst="rect">
            <a:avLst/>
          </a:prstGeom>
          <a:noFill/>
          <a:ln w="12700">
            <a:solidFill>
              <a:srgbClr val="000000"/>
            </a:solidFill>
            <a:miter lim="800000"/>
            <a:headEnd/>
            <a:tailEnd/>
          </a:ln>
        </p:spPr>
      </p:pic>
      <p:sp>
        <p:nvSpPr>
          <p:cNvPr id="179203" name="Rectangle 3"/>
          <p:cNvSpPr>
            <a:spLocks noGrp="1" noChangeArrowheads="1"/>
          </p:cNvSpPr>
          <p:nvPr>
            <p:ph type="title"/>
          </p:nvPr>
        </p:nvSpPr>
        <p:spPr/>
        <p:txBody>
          <a:bodyPr>
            <a:normAutofit/>
          </a:bodyPr>
          <a:lstStyle/>
          <a:p>
            <a:r>
              <a:rPr lang="en-GB" sz="4400" dirty="0" smtClean="0">
                <a:ea typeface="ＭＳ Ｐゴシック" pitchFamily="34" charset="-128"/>
              </a:rPr>
              <a:t>Hospital Passport</a:t>
            </a:r>
            <a:r>
              <a:rPr lang="en-GB" sz="4400" dirty="0">
                <a:ea typeface="ＭＳ Ｐゴシック" pitchFamily="34" charset="-128"/>
              </a:rPr>
              <a:t> </a:t>
            </a:r>
          </a:p>
        </p:txBody>
      </p:sp>
      <p:sp>
        <p:nvSpPr>
          <p:cNvPr id="179211" name="Rectangle 11"/>
          <p:cNvSpPr>
            <a:spLocks noGrp="1" noChangeArrowheads="1"/>
          </p:cNvSpPr>
          <p:nvPr>
            <p:ph type="body" idx="1"/>
          </p:nvPr>
        </p:nvSpPr>
        <p:spPr>
          <a:xfrm>
            <a:off x="1828801" y="6021388"/>
            <a:ext cx="595313" cy="74612"/>
          </a:xfrm>
        </p:spPr>
        <p:txBody>
          <a:bodyPr>
            <a:normAutofit fontScale="25000" lnSpcReduction="20000"/>
          </a:bodyPr>
          <a:lstStyle/>
          <a:p>
            <a:pPr>
              <a:lnSpc>
                <a:spcPct val="80000"/>
              </a:lnSpc>
            </a:pPr>
            <a:endParaRPr lang="en-GB" sz="800">
              <a:ea typeface="ＭＳ Ｐゴシック" pitchFamily="34" charset="-128"/>
            </a:endParaRPr>
          </a:p>
        </p:txBody>
      </p:sp>
      <p:pic>
        <p:nvPicPr>
          <p:cNvPr id="179212" name="Picture 12"/>
          <p:cNvPicPr>
            <a:picLocks noChangeAspect="1" noChangeArrowheads="1"/>
          </p:cNvPicPr>
          <p:nvPr/>
        </p:nvPicPr>
        <p:blipFill>
          <a:blip r:embed="rId5"/>
          <a:srcRect l="26004" t="8864" r="24185" b="3485"/>
          <a:stretch>
            <a:fillRect/>
          </a:stretch>
        </p:blipFill>
        <p:spPr bwMode="auto">
          <a:xfrm>
            <a:off x="2495550" y="1957202"/>
            <a:ext cx="2749520" cy="3849874"/>
          </a:xfrm>
          <a:prstGeom prst="rect">
            <a:avLst/>
          </a:prstGeom>
          <a:noFill/>
          <a:ln w="9525">
            <a:solidFill>
              <a:srgbClr val="000000"/>
            </a:solidFill>
            <a:miter lim="800000"/>
            <a:headEnd/>
            <a:tailEnd/>
          </a:ln>
        </p:spPr>
      </p:pic>
      <p:pic>
        <p:nvPicPr>
          <p:cNvPr id="179215" name="Picture 15"/>
          <p:cNvPicPr>
            <a:picLocks noChangeAspect="1" noChangeArrowheads="1"/>
          </p:cNvPicPr>
          <p:nvPr/>
        </p:nvPicPr>
        <p:blipFill>
          <a:blip r:embed="rId6"/>
          <a:srcRect l="3656" t="14015" r="1837" b="10379"/>
          <a:stretch>
            <a:fillRect/>
          </a:stretch>
        </p:blipFill>
        <p:spPr bwMode="auto">
          <a:xfrm>
            <a:off x="5808664" y="5084764"/>
            <a:ext cx="1963737" cy="979487"/>
          </a:xfrm>
          <a:prstGeom prst="rect">
            <a:avLst/>
          </a:prstGeom>
          <a:noFill/>
          <a:ln w="12700">
            <a:solidFill>
              <a:srgbClr val="000000"/>
            </a:solidFill>
            <a:miter lim="800000"/>
            <a:headEnd/>
            <a:tailEnd/>
          </a:ln>
        </p:spPr>
      </p:pic>
      <p:pic>
        <p:nvPicPr>
          <p:cNvPr id="179216" name="Picture 16"/>
          <p:cNvPicPr>
            <a:picLocks noChangeAspect="1" noChangeArrowheads="1"/>
          </p:cNvPicPr>
          <p:nvPr/>
        </p:nvPicPr>
        <p:blipFill>
          <a:blip r:embed="rId7"/>
          <a:srcRect l="4526" t="14015" r="2708" b="10379"/>
          <a:stretch>
            <a:fillRect/>
          </a:stretch>
        </p:blipFill>
        <p:spPr bwMode="auto">
          <a:xfrm>
            <a:off x="4656138" y="5446713"/>
            <a:ext cx="2278062" cy="1085850"/>
          </a:xfrm>
          <a:prstGeom prst="rect">
            <a:avLst/>
          </a:prstGeom>
          <a:noFill/>
          <a:ln w="12700">
            <a:solidFill>
              <a:srgbClr val="000000"/>
            </a:solidFill>
            <a:miter lim="800000"/>
            <a:headEnd/>
            <a:tailEnd/>
          </a:ln>
        </p:spPr>
      </p:pic>
      <p:pic>
        <p:nvPicPr>
          <p:cNvPr id="2" name="Picture 1"/>
          <p:cNvPicPr>
            <a:picLocks noChangeAspect="1"/>
          </p:cNvPicPr>
          <p:nvPr/>
        </p:nvPicPr>
        <p:blipFill>
          <a:blip r:embed="rId8"/>
          <a:stretch>
            <a:fillRect/>
          </a:stretch>
        </p:blipFill>
        <p:spPr>
          <a:xfrm>
            <a:off x="9942513" y="5695950"/>
            <a:ext cx="1450974" cy="725487"/>
          </a:xfrm>
          <a:prstGeom prst="rect">
            <a:avLst/>
          </a:prstGeom>
        </p:spPr>
      </p:pic>
      <p:pic>
        <p:nvPicPr>
          <p:cNvPr id="3" name="Picture 2"/>
          <p:cNvPicPr>
            <a:picLocks noChangeAspect="1"/>
          </p:cNvPicPr>
          <p:nvPr/>
        </p:nvPicPr>
        <p:blipFill>
          <a:blip r:embed="rId9"/>
          <a:stretch>
            <a:fillRect/>
          </a:stretch>
        </p:blipFill>
        <p:spPr>
          <a:xfrm>
            <a:off x="10261633" y="4314859"/>
            <a:ext cx="1131854" cy="1131854"/>
          </a:xfrm>
          <a:prstGeom prst="rect">
            <a:avLst/>
          </a:prstGeom>
        </p:spPr>
      </p:pic>
    </p:spTree>
    <p:extLst>
      <p:ext uri="{BB962C8B-B14F-4D97-AF65-F5344CB8AC3E}">
        <p14:creationId xmlns:p14="http://schemas.microsoft.com/office/powerpoint/2010/main" val="3760517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 Passport</a:t>
            </a:r>
            <a:endParaRPr lang="en-GB" dirty="0"/>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l="26004" t="8864" r="24185" b="3485"/>
          <a:stretch>
            <a:fillRect/>
          </a:stretch>
        </p:blipFill>
        <p:spPr bwMode="auto">
          <a:xfrm>
            <a:off x="2664144" y="1904999"/>
            <a:ext cx="3645215" cy="4251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899564" y="1904999"/>
            <a:ext cx="4314305" cy="4251187"/>
          </a:xfrm>
        </p:spPr>
        <p:txBody>
          <a:bodyPr/>
          <a:lstStyle/>
          <a:p>
            <a:pPr marL="0" indent="0">
              <a:buNone/>
            </a:pPr>
            <a:r>
              <a:rPr lang="en-GB" dirty="0" smtClean="0"/>
              <a:t>3 minute video showing the HP in action available </a:t>
            </a:r>
            <a:r>
              <a:rPr lang="en-GB" dirty="0"/>
              <a:t>at </a:t>
            </a:r>
            <a:endParaRPr lang="en-GB" dirty="0" smtClean="0"/>
          </a:p>
          <a:p>
            <a:pPr marL="0" indent="0">
              <a:buNone/>
            </a:pPr>
            <a:r>
              <a:rPr lang="en-GB" dirty="0">
                <a:hlinkClick r:id="rId4"/>
              </a:rPr>
              <a:t>https://</a:t>
            </a:r>
            <a:r>
              <a:rPr lang="en-GB" dirty="0" smtClean="0">
                <a:hlinkClick r:id="rId4"/>
              </a:rPr>
              <a:t>vimeo.com/169549894</a:t>
            </a: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4063265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smtClean="0"/>
              <a:t>HP Training Roll Out Evaluation (Staff)</a:t>
            </a:r>
            <a:endParaRPr lang="en-GB" dirty="0"/>
          </a:p>
        </p:txBody>
      </p:sp>
      <p:sp>
        <p:nvSpPr>
          <p:cNvPr id="16386" name="Text Placeholder 5"/>
          <p:cNvSpPr>
            <a:spLocks noGrp="1"/>
          </p:cNvSpPr>
          <p:nvPr>
            <p:ph type="body" idx="1"/>
          </p:nvPr>
        </p:nvSpPr>
        <p:spPr>
          <a:xfrm>
            <a:off x="1992314" y="5445125"/>
            <a:ext cx="4040187" cy="762000"/>
          </a:xfrm>
          <a:ln>
            <a:headEnd/>
            <a:tailEnd/>
          </a:ln>
        </p:spPr>
        <p:txBody>
          <a:bodyPr/>
          <a:lstStyle/>
          <a:p>
            <a:endParaRPr lang="en-GB" altLang="en-US" smtClean="0"/>
          </a:p>
        </p:txBody>
      </p:sp>
      <p:sp>
        <p:nvSpPr>
          <p:cNvPr id="16387" name="Text Placeholder 6"/>
          <p:cNvSpPr>
            <a:spLocks noGrp="1"/>
          </p:cNvSpPr>
          <p:nvPr>
            <p:ph type="body" sz="half" idx="3"/>
          </p:nvPr>
        </p:nvSpPr>
        <p:spPr>
          <a:xfrm>
            <a:off x="6169026" y="5410200"/>
            <a:ext cx="4041775" cy="762000"/>
          </a:xfrm>
          <a:ln>
            <a:headEnd/>
            <a:tailEnd/>
          </a:ln>
        </p:spPr>
        <p:txBody>
          <a:bodyPr/>
          <a:lstStyle/>
          <a:p>
            <a:endParaRPr lang="en-GB" altLang="en-US" smtClean="0"/>
          </a:p>
        </p:txBody>
      </p:sp>
      <p:sp>
        <p:nvSpPr>
          <p:cNvPr id="16388" name="Content Placeholder 1"/>
          <p:cNvSpPr>
            <a:spLocks noGrp="1"/>
          </p:cNvSpPr>
          <p:nvPr>
            <p:ph sz="quarter" idx="2"/>
          </p:nvPr>
        </p:nvSpPr>
        <p:spPr>
          <a:xfrm>
            <a:off x="1981200" y="1444627"/>
            <a:ext cx="9224356" cy="1797338"/>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fontScale="92500"/>
          </a:bodyPr>
          <a:lstStyle/>
          <a:p>
            <a:r>
              <a:rPr lang="en-GB" altLang="en-US" dirty="0" smtClean="0"/>
              <a:t>670 members of clinical staff across Scotland received HP training (April 2013-2015)</a:t>
            </a:r>
          </a:p>
          <a:p>
            <a:r>
              <a:rPr lang="en-GB" altLang="en-US" dirty="0" smtClean="0"/>
              <a:t>374 evaluation forms completed (return rate of 55.8%).</a:t>
            </a:r>
          </a:p>
          <a:p>
            <a:r>
              <a:rPr lang="en-GB" altLang="en-US" dirty="0" smtClean="0"/>
              <a:t>71% had been working in children’s health for 4 years or more</a:t>
            </a:r>
          </a:p>
          <a:p>
            <a:r>
              <a:rPr lang="en-GB" altLang="en-US" dirty="0" smtClean="0"/>
              <a:t>Only 31% had received any kind of training in reducing distress before HP training AND MOST OF THIS WAS THE NES TRAINING (only developed 3 years previously)</a:t>
            </a:r>
          </a:p>
          <a:p>
            <a:endParaRPr lang="en-GB" altLang="en-US" dirty="0" smtClean="0"/>
          </a:p>
          <a:p>
            <a:endParaRPr lang="en-GB" altLang="en-US" dirty="0" smtClean="0"/>
          </a:p>
        </p:txBody>
      </p:sp>
      <p:graphicFrame>
        <p:nvGraphicFramePr>
          <p:cNvPr id="16389" name="Content Placeholder 4"/>
          <p:cNvGraphicFramePr>
            <a:graphicFrameLocks noGrp="1"/>
          </p:cNvGraphicFramePr>
          <p:nvPr>
            <p:ph sz="quarter" idx="4"/>
            <p:extLst>
              <p:ext uri="{D42A27DB-BD31-4B8C-83A1-F6EECF244321}">
                <p14:modId xmlns:p14="http://schemas.microsoft.com/office/powerpoint/2010/main" val="2838208873"/>
              </p:ext>
            </p:extLst>
          </p:nvPr>
        </p:nvGraphicFramePr>
        <p:xfrm>
          <a:off x="6551613" y="3316778"/>
          <a:ext cx="4383145" cy="2890346"/>
        </p:xfrm>
        <a:graphic>
          <a:graphicData uri="http://schemas.openxmlformats.org/presentationml/2006/ole">
            <mc:AlternateContent xmlns:mc="http://schemas.openxmlformats.org/markup-compatibility/2006">
              <mc:Choice xmlns:v="urn:schemas-microsoft-com:vml" Requires="v">
                <p:oleObj spid="_x0000_s2087" r:id="rId3" imgW="4176122" imgH="4578493" progId="Excel.Chart.8">
                  <p:embed/>
                </p:oleObj>
              </mc:Choice>
              <mc:Fallback>
                <p:oleObj r:id="rId3" imgW="4176122" imgH="4578493" progId="Excel.Chart.8">
                  <p:embed/>
                  <p:pic>
                    <p:nvPicPr>
                      <p:cNvPr id="16389"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3316778"/>
                        <a:ext cx="4383145" cy="2890346"/>
                      </a:xfrm>
                      <a:prstGeom prst="rect">
                        <a:avLst/>
                      </a:prstGeom>
                    </p:spPr>
                  </p:pic>
                </p:oleObj>
              </mc:Fallback>
            </mc:AlternateContent>
          </a:graphicData>
        </a:graphic>
      </p:graphicFrame>
      <p:pic>
        <p:nvPicPr>
          <p:cNvPr id="16390" name="char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199" y="3316778"/>
            <a:ext cx="4570413" cy="289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212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89212" y="1744824"/>
            <a:ext cx="8915400" cy="4506686"/>
          </a:xfrm>
        </p:spPr>
        <p:txBody>
          <a:bodyPr>
            <a:normAutofit/>
          </a:bodyPr>
          <a:lstStyle/>
          <a:p>
            <a:pPr marL="365760" indent="-256032">
              <a:buFont typeface="Wingdings 3"/>
              <a:buChar char=""/>
              <a:defRPr/>
            </a:pPr>
            <a:r>
              <a:rPr lang="en-GB" sz="2000" dirty="0" smtClean="0"/>
              <a:t>92% felt HP training had increased or refreshed knowledge of evidence based psychological strategies for managing distress</a:t>
            </a:r>
          </a:p>
          <a:p>
            <a:pPr marL="365760" indent="-256032">
              <a:buFont typeface="Wingdings 3"/>
              <a:buChar char=""/>
              <a:defRPr/>
            </a:pPr>
            <a:r>
              <a:rPr lang="en-GB" sz="2000" dirty="0" smtClean="0"/>
              <a:t>87% felt training had given them new ideas for using with children and young people.  </a:t>
            </a:r>
          </a:p>
          <a:p>
            <a:pPr marL="365760" indent="-256032">
              <a:buFont typeface="Wingdings 3"/>
              <a:buChar char=""/>
              <a:defRPr/>
            </a:pPr>
            <a:r>
              <a:rPr lang="en-GB" sz="2000" dirty="0" smtClean="0"/>
              <a:t>90% agreed or strongly agreed that the HP Coping Kit would help prompt them to utilise psychological strategies in their clinical practice</a:t>
            </a:r>
          </a:p>
          <a:p>
            <a:pPr marL="365760" indent="-256032">
              <a:buFont typeface="Wingdings 3"/>
              <a:buChar char=""/>
              <a:defRPr/>
            </a:pPr>
            <a:r>
              <a:rPr lang="en-GB" sz="2000" dirty="0" smtClean="0"/>
              <a:t>90% felt it would help them to communicate more effectively with children and young people with regards to choices around what would support them with their medical care. </a:t>
            </a:r>
          </a:p>
          <a:p>
            <a:pPr marL="365760" indent="-256032">
              <a:buFont typeface="Wingdings 3"/>
              <a:buChar char=""/>
              <a:defRPr/>
            </a:pPr>
            <a:r>
              <a:rPr lang="en-GB" sz="2000" dirty="0" smtClean="0"/>
              <a:t>89% felt it would be useful in their daily practice. </a:t>
            </a:r>
            <a:endParaRPr lang="en-GB" sz="2000" dirty="0"/>
          </a:p>
        </p:txBody>
      </p:sp>
      <p:sp>
        <p:nvSpPr>
          <p:cNvPr id="7" name="Title 6"/>
          <p:cNvSpPr>
            <a:spLocks noGrp="1"/>
          </p:cNvSpPr>
          <p:nvPr>
            <p:ph type="title"/>
          </p:nvPr>
        </p:nvSpPr>
        <p:spPr/>
        <p:txBody>
          <a:bodyPr/>
          <a:lstStyle/>
          <a:p>
            <a:pPr>
              <a:defRPr/>
            </a:pPr>
            <a:r>
              <a:rPr lang="en-GB" dirty="0"/>
              <a:t>HP Training Roll Out Evaluation (Staff)</a:t>
            </a:r>
          </a:p>
        </p:txBody>
      </p:sp>
    </p:spTree>
    <p:extLst>
      <p:ext uri="{BB962C8B-B14F-4D97-AF65-F5344CB8AC3E}">
        <p14:creationId xmlns:p14="http://schemas.microsoft.com/office/powerpoint/2010/main" val="2553870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 Passport Roll Out Evaluation (Children/Parents/Carers)</a:t>
            </a:r>
            <a:endParaRPr lang="en-GB" dirty="0"/>
          </a:p>
        </p:txBody>
      </p:sp>
      <p:sp>
        <p:nvSpPr>
          <p:cNvPr id="3" name="Content Placeholder 2"/>
          <p:cNvSpPr>
            <a:spLocks noGrp="1"/>
          </p:cNvSpPr>
          <p:nvPr>
            <p:ph idx="1"/>
          </p:nvPr>
        </p:nvSpPr>
        <p:spPr>
          <a:xfrm>
            <a:off x="2589212" y="2133600"/>
            <a:ext cx="8574781" cy="3777622"/>
          </a:xfrm>
        </p:spPr>
        <p:txBody>
          <a:bodyPr/>
          <a:lstStyle/>
          <a:p>
            <a:r>
              <a:rPr lang="en-GB" dirty="0" smtClean="0"/>
              <a:t>Feedback forms (incorporated into Hospital passport pack to post back)</a:t>
            </a:r>
          </a:p>
          <a:p>
            <a:r>
              <a:rPr lang="en-GB" dirty="0" smtClean="0"/>
              <a:t>Replies received from 24 children and 34 parents</a:t>
            </a:r>
          </a:p>
          <a:p>
            <a:r>
              <a:rPr lang="en-GB" dirty="0" smtClean="0"/>
              <a:t>53% girls; 47% boys</a:t>
            </a:r>
          </a:p>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252398036"/>
              </p:ext>
            </p:extLst>
          </p:nvPr>
        </p:nvGraphicFramePr>
        <p:xfrm>
          <a:off x="2589211" y="3540541"/>
          <a:ext cx="4090903" cy="2599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140358169"/>
              </p:ext>
            </p:extLst>
          </p:nvPr>
        </p:nvGraphicFramePr>
        <p:xfrm>
          <a:off x="7046913" y="3540540"/>
          <a:ext cx="4037854" cy="2599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77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(Parents/Carers)</a:t>
            </a:r>
            <a:endParaRPr lang="en-GB" dirty="0"/>
          </a:p>
        </p:txBody>
      </p:sp>
      <p:pic>
        <p:nvPicPr>
          <p:cNvPr id="5" name="Content Placeholder 4"/>
          <p:cNvPicPr>
            <a:picLocks noGrp="1" noChangeAspect="1"/>
          </p:cNvPicPr>
          <p:nvPr>
            <p:ph idx="1"/>
          </p:nvPr>
        </p:nvPicPr>
        <p:blipFill>
          <a:blip r:embed="rId2"/>
          <a:stretch>
            <a:fillRect/>
          </a:stretch>
        </p:blipFill>
        <p:spPr>
          <a:xfrm>
            <a:off x="853760" y="1905000"/>
            <a:ext cx="5189853" cy="3935963"/>
          </a:xfrm>
          <a:prstGeom prst="rect">
            <a:avLst/>
          </a:prstGeom>
        </p:spPr>
      </p:pic>
      <p:pic>
        <p:nvPicPr>
          <p:cNvPr id="6" name="Picture 5"/>
          <p:cNvPicPr>
            <a:picLocks noChangeAspect="1"/>
          </p:cNvPicPr>
          <p:nvPr/>
        </p:nvPicPr>
        <p:blipFill>
          <a:blip r:embed="rId3"/>
          <a:stretch>
            <a:fillRect/>
          </a:stretch>
        </p:blipFill>
        <p:spPr>
          <a:xfrm>
            <a:off x="6515101" y="1905000"/>
            <a:ext cx="5225558" cy="3935963"/>
          </a:xfrm>
          <a:prstGeom prst="rect">
            <a:avLst/>
          </a:prstGeom>
        </p:spPr>
      </p:pic>
    </p:spTree>
    <p:extLst>
      <p:ext uri="{BB962C8B-B14F-4D97-AF65-F5344CB8AC3E}">
        <p14:creationId xmlns:p14="http://schemas.microsoft.com/office/powerpoint/2010/main" val="2135768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(Children)</a:t>
            </a:r>
            <a:endParaRPr lang="en-GB" dirty="0"/>
          </a:p>
        </p:txBody>
      </p:sp>
      <p:pic>
        <p:nvPicPr>
          <p:cNvPr id="4" name="Content Placeholder 3"/>
          <p:cNvPicPr>
            <a:picLocks noGrp="1" noChangeAspect="1"/>
          </p:cNvPicPr>
          <p:nvPr>
            <p:ph idx="1"/>
          </p:nvPr>
        </p:nvPicPr>
        <p:blipFill>
          <a:blip r:embed="rId2"/>
          <a:stretch>
            <a:fillRect/>
          </a:stretch>
        </p:blipFill>
        <p:spPr>
          <a:xfrm>
            <a:off x="899885" y="1904999"/>
            <a:ext cx="5258028" cy="4010025"/>
          </a:xfrm>
          <a:prstGeom prst="rect">
            <a:avLst/>
          </a:prstGeom>
        </p:spPr>
      </p:pic>
      <p:pic>
        <p:nvPicPr>
          <p:cNvPr id="5" name="Picture 4"/>
          <p:cNvPicPr>
            <a:picLocks noChangeAspect="1"/>
          </p:cNvPicPr>
          <p:nvPr/>
        </p:nvPicPr>
        <p:blipFill>
          <a:blip r:embed="rId3"/>
          <a:stretch>
            <a:fillRect/>
          </a:stretch>
        </p:blipFill>
        <p:spPr>
          <a:xfrm>
            <a:off x="6486525" y="1905000"/>
            <a:ext cx="5018087" cy="4010024"/>
          </a:xfrm>
          <a:prstGeom prst="rect">
            <a:avLst/>
          </a:prstGeom>
        </p:spPr>
      </p:pic>
    </p:spTree>
    <p:extLst>
      <p:ext uri="{BB962C8B-B14F-4D97-AF65-F5344CB8AC3E}">
        <p14:creationId xmlns:p14="http://schemas.microsoft.com/office/powerpoint/2010/main" val="322614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992313" y="404813"/>
            <a:ext cx="8229600" cy="1371600"/>
          </a:xfrm>
        </p:spPr>
        <p:txBody>
          <a:bodyPr/>
          <a:lstStyle/>
          <a:p>
            <a:r>
              <a:rPr lang="en-GB">
                <a:ea typeface="ＭＳ Ｐゴシック" pitchFamily="34" charset="-128"/>
              </a:rPr>
              <a:t>Quotes from children, parents &amp; staff</a:t>
            </a:r>
            <a:endParaRPr lang="en-GB" smtClean="0">
              <a:ea typeface="ＭＳ Ｐゴシック" pitchFamily="34" charset="-128"/>
            </a:endParaRPr>
          </a:p>
        </p:txBody>
      </p:sp>
      <p:sp>
        <p:nvSpPr>
          <p:cNvPr id="96259" name="AutoShape 3"/>
          <p:cNvSpPr>
            <a:spLocks noGrp="1" noChangeArrowheads="1"/>
          </p:cNvSpPr>
          <p:nvPr>
            <p:ph type="body" idx="1"/>
          </p:nvPr>
        </p:nvSpPr>
        <p:spPr>
          <a:xfrm rot="21246404">
            <a:off x="917091" y="1948945"/>
            <a:ext cx="3405187" cy="863600"/>
          </a:xfrm>
          <a:prstGeom prst="wedgeRectCallout">
            <a:avLst>
              <a:gd name="adj1" fmla="val 38051"/>
              <a:gd name="adj2" fmla="val -77384"/>
            </a:avLst>
          </a:prstGeom>
          <a:solidFill>
            <a:srgbClr val="FFFF00"/>
          </a:solidFill>
          <a:ln>
            <a:solidFill>
              <a:schemeClr val="tx1"/>
            </a:solidFill>
          </a:ln>
        </p:spPr>
        <p:txBody>
          <a:bodyPr/>
          <a:lstStyle/>
          <a:p>
            <a:pPr>
              <a:lnSpc>
                <a:spcPct val="80000"/>
              </a:lnSpc>
              <a:buFontTx/>
              <a:buNone/>
            </a:pPr>
            <a:r>
              <a:rPr lang="en-GB" sz="1600" dirty="0">
                <a:solidFill>
                  <a:schemeClr val="tx2"/>
                </a:solidFill>
                <a:ea typeface="ＭＳ Ｐゴシック" pitchFamily="34" charset="-128"/>
              </a:rPr>
              <a:t>      “It  is good because it  helps the doctors and nurses help me better” (child)</a:t>
            </a:r>
          </a:p>
        </p:txBody>
      </p:sp>
      <p:sp>
        <p:nvSpPr>
          <p:cNvPr id="96260" name="AutoShape 4"/>
          <p:cNvSpPr>
            <a:spLocks noChangeArrowheads="1"/>
          </p:cNvSpPr>
          <p:nvPr/>
        </p:nvSpPr>
        <p:spPr bwMode="auto">
          <a:xfrm rot="10191985">
            <a:off x="3005876" y="4429245"/>
            <a:ext cx="3349908" cy="2305050"/>
          </a:xfrm>
          <a:prstGeom prst="wedgeEllipseCallout">
            <a:avLst>
              <a:gd name="adj1" fmla="val 68931"/>
              <a:gd name="adj2" fmla="val -36727"/>
            </a:avLst>
          </a:prstGeom>
          <a:solidFill>
            <a:schemeClr val="accent1"/>
          </a:solidFill>
          <a:ln w="9525">
            <a:solidFill>
              <a:schemeClr val="tx1"/>
            </a:solidFill>
            <a:miter lim="800000"/>
            <a:headEnd/>
            <a:tailEnd/>
          </a:ln>
          <a:effectLst/>
        </p:spPr>
        <p:txBody>
          <a:bodyPr rot="10800000"/>
          <a:lstStyle/>
          <a:p>
            <a:pPr marL="109728">
              <a:defRPr/>
            </a:pPr>
            <a:r>
              <a:rPr lang="en-GB" sz="1600" dirty="0"/>
              <a:t>“fantastic resource, puts the child back at the centre of decisions/choices </a:t>
            </a:r>
            <a:r>
              <a:rPr lang="en-GB" sz="1600" dirty="0" smtClean="0"/>
              <a:t>(staff)</a:t>
            </a:r>
            <a:endParaRPr lang="en-GB" sz="1600" dirty="0"/>
          </a:p>
          <a:p>
            <a:pPr>
              <a:spcBef>
                <a:spcPct val="0"/>
              </a:spcBef>
            </a:pPr>
            <a:endParaRPr lang="en-GB" dirty="0"/>
          </a:p>
        </p:txBody>
      </p:sp>
      <p:sp>
        <p:nvSpPr>
          <p:cNvPr id="96261" name="Cloud"/>
          <p:cNvSpPr>
            <a:spLocks noChangeAspect="1" noEditPoints="1" noChangeArrowheads="1"/>
          </p:cNvSpPr>
          <p:nvPr/>
        </p:nvSpPr>
        <p:spPr bwMode="auto">
          <a:xfrm>
            <a:off x="1524000" y="3284539"/>
            <a:ext cx="2743200" cy="17287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96262" name="Text Box 6"/>
          <p:cNvSpPr txBox="1">
            <a:spLocks noChangeArrowheads="1"/>
          </p:cNvSpPr>
          <p:nvPr/>
        </p:nvSpPr>
        <p:spPr bwMode="auto">
          <a:xfrm rot="-460009">
            <a:off x="1961276" y="3686620"/>
            <a:ext cx="2099252" cy="1328738"/>
          </a:xfrm>
          <a:prstGeom prst="rect">
            <a:avLst/>
          </a:prstGeom>
          <a:noFill/>
          <a:ln w="9525">
            <a:noFill/>
            <a:miter lim="800000"/>
            <a:headEnd/>
            <a:tailEnd/>
          </a:ln>
          <a:effectLst/>
        </p:spPr>
        <p:txBody>
          <a:bodyPr wrap="square">
            <a:spAutoFit/>
          </a:bodyPr>
          <a:lstStyle/>
          <a:p>
            <a:pPr>
              <a:spcBef>
                <a:spcPct val="0"/>
              </a:spcBef>
            </a:pPr>
            <a:r>
              <a:rPr lang="en-GB" dirty="0"/>
              <a:t>“It can help stop you from being worried” (child)</a:t>
            </a:r>
          </a:p>
          <a:p>
            <a:pPr algn="l">
              <a:spcBef>
                <a:spcPct val="50000"/>
              </a:spcBef>
            </a:pPr>
            <a:endParaRPr lang="en-GB" dirty="0"/>
          </a:p>
        </p:txBody>
      </p:sp>
      <p:sp>
        <p:nvSpPr>
          <p:cNvPr id="96263" name="AutoShape 7"/>
          <p:cNvSpPr>
            <a:spLocks noChangeArrowheads="1"/>
          </p:cNvSpPr>
          <p:nvPr/>
        </p:nvSpPr>
        <p:spPr bwMode="auto">
          <a:xfrm>
            <a:off x="7085006" y="1418112"/>
            <a:ext cx="4164157" cy="2804855"/>
          </a:xfrm>
          <a:prstGeom prst="cloudCallout">
            <a:avLst>
              <a:gd name="adj1" fmla="val 36565"/>
              <a:gd name="adj2" fmla="val 64208"/>
            </a:avLst>
          </a:prstGeom>
          <a:solidFill>
            <a:srgbClr val="FF0000"/>
          </a:solidFill>
          <a:ln w="9525">
            <a:solidFill>
              <a:schemeClr val="tx1"/>
            </a:solidFill>
            <a:round/>
            <a:headEnd/>
            <a:tailEnd/>
          </a:ln>
          <a:effectLst/>
        </p:spPr>
        <p:txBody>
          <a:bodyPr/>
          <a:lstStyle/>
          <a:p>
            <a:pPr>
              <a:spcBef>
                <a:spcPct val="0"/>
              </a:spcBef>
            </a:pPr>
            <a:endParaRPr lang="en-GB"/>
          </a:p>
        </p:txBody>
      </p:sp>
      <p:sp>
        <p:nvSpPr>
          <p:cNvPr id="96264" name="Text Box 8"/>
          <p:cNvSpPr txBox="1">
            <a:spLocks noChangeArrowheads="1"/>
          </p:cNvSpPr>
          <p:nvPr/>
        </p:nvSpPr>
        <p:spPr bwMode="auto">
          <a:xfrm>
            <a:off x="5232400" y="4005263"/>
            <a:ext cx="2952750" cy="366712"/>
          </a:xfrm>
          <a:prstGeom prst="rect">
            <a:avLst/>
          </a:prstGeom>
          <a:noFill/>
          <a:ln w="9525">
            <a:noFill/>
            <a:miter lim="800000"/>
            <a:headEnd/>
            <a:tailEnd/>
          </a:ln>
          <a:effectLst/>
        </p:spPr>
        <p:txBody>
          <a:bodyPr>
            <a:spAutoFit/>
          </a:bodyPr>
          <a:lstStyle/>
          <a:p>
            <a:pPr algn="l">
              <a:spcBef>
                <a:spcPct val="50000"/>
              </a:spcBef>
            </a:pPr>
            <a:endParaRPr lang="en-GB"/>
          </a:p>
        </p:txBody>
      </p:sp>
      <p:sp>
        <p:nvSpPr>
          <p:cNvPr id="96265" name="Text Box 9"/>
          <p:cNvSpPr txBox="1">
            <a:spLocks noChangeArrowheads="1"/>
          </p:cNvSpPr>
          <p:nvPr/>
        </p:nvSpPr>
        <p:spPr bwMode="auto">
          <a:xfrm rot="-693174">
            <a:off x="7592161" y="1875109"/>
            <a:ext cx="3352746" cy="1754326"/>
          </a:xfrm>
          <a:prstGeom prst="rect">
            <a:avLst/>
          </a:prstGeom>
          <a:noFill/>
          <a:ln w="9525">
            <a:noFill/>
            <a:miter lim="800000"/>
            <a:headEnd/>
            <a:tailEnd/>
          </a:ln>
          <a:effectLst/>
        </p:spPr>
        <p:txBody>
          <a:bodyPr wrap="square">
            <a:spAutoFit/>
          </a:bodyPr>
          <a:lstStyle/>
          <a:p>
            <a:pPr algn="l">
              <a:spcBef>
                <a:spcPct val="50000"/>
              </a:spcBef>
            </a:pPr>
            <a:r>
              <a:rPr lang="en-GB" dirty="0"/>
              <a:t>“It definitely helped me and my child talk more and made it easier to approach what is wrong with her and why she has to come to hospital” (parent)</a:t>
            </a:r>
          </a:p>
        </p:txBody>
      </p:sp>
      <p:sp>
        <p:nvSpPr>
          <p:cNvPr id="96266" name="AutoShape 10"/>
          <p:cNvSpPr>
            <a:spLocks noChangeArrowheads="1"/>
          </p:cNvSpPr>
          <p:nvPr/>
        </p:nvSpPr>
        <p:spPr bwMode="auto">
          <a:xfrm rot="-667947">
            <a:off x="7593603" y="4899899"/>
            <a:ext cx="4148798" cy="925091"/>
          </a:xfrm>
          <a:prstGeom prst="wedgeRectCallout">
            <a:avLst>
              <a:gd name="adj1" fmla="val -40940"/>
              <a:gd name="adj2" fmla="val 113282"/>
            </a:avLst>
          </a:prstGeom>
          <a:solidFill>
            <a:srgbClr val="99CC00"/>
          </a:solidFill>
          <a:ln w="9525">
            <a:solidFill>
              <a:schemeClr val="tx1"/>
            </a:solidFill>
            <a:miter lim="800000"/>
            <a:headEnd/>
            <a:tailEnd/>
          </a:ln>
          <a:effectLst/>
        </p:spPr>
        <p:txBody>
          <a:bodyPr/>
          <a:lstStyle/>
          <a:p>
            <a:pPr algn="l" eaLnBrk="0" hangingPunct="0">
              <a:lnSpc>
                <a:spcPct val="80000"/>
              </a:lnSpc>
            </a:pPr>
            <a:r>
              <a:rPr lang="en-GB" sz="1400" dirty="0"/>
              <a:t>“</a:t>
            </a:r>
            <a:r>
              <a:rPr lang="en-GB" sz="1600" dirty="0"/>
              <a:t>Learning breathing techniques has helped my child get their peg changed.  No tears and less stressful” (parent)</a:t>
            </a:r>
          </a:p>
        </p:txBody>
      </p:sp>
      <p:sp>
        <p:nvSpPr>
          <p:cNvPr id="96267" name="AutoShape 11"/>
          <p:cNvSpPr>
            <a:spLocks noChangeArrowheads="1"/>
          </p:cNvSpPr>
          <p:nvPr/>
        </p:nvSpPr>
        <p:spPr bwMode="auto">
          <a:xfrm rot="995092">
            <a:off x="4498660" y="3764097"/>
            <a:ext cx="3671887" cy="1087601"/>
          </a:xfrm>
          <a:prstGeom prst="wedgeRoundRectCallout">
            <a:avLst>
              <a:gd name="adj1" fmla="val 32724"/>
              <a:gd name="adj2" fmla="val 87439"/>
              <a:gd name="adj3" fmla="val 16667"/>
            </a:avLst>
          </a:prstGeom>
          <a:solidFill>
            <a:srgbClr val="00CCFF"/>
          </a:solidFill>
          <a:ln w="9525">
            <a:solidFill>
              <a:schemeClr val="tx1"/>
            </a:solidFill>
            <a:miter lim="800000"/>
            <a:headEnd/>
            <a:tailEnd/>
          </a:ln>
          <a:effectLst/>
        </p:spPr>
        <p:txBody>
          <a:bodyPr/>
          <a:lstStyle/>
          <a:p>
            <a:pPr>
              <a:spcBef>
                <a:spcPct val="0"/>
              </a:spcBef>
            </a:pPr>
            <a:endParaRPr lang="en-GB"/>
          </a:p>
        </p:txBody>
      </p:sp>
      <p:sp>
        <p:nvSpPr>
          <p:cNvPr id="96268" name="Text Box 12"/>
          <p:cNvSpPr txBox="1">
            <a:spLocks noChangeArrowheads="1"/>
          </p:cNvSpPr>
          <p:nvPr/>
        </p:nvSpPr>
        <p:spPr bwMode="auto">
          <a:xfrm rot="1013132">
            <a:off x="4702807" y="3783859"/>
            <a:ext cx="3547891" cy="1077218"/>
          </a:xfrm>
          <a:prstGeom prst="rect">
            <a:avLst/>
          </a:prstGeom>
          <a:noFill/>
          <a:ln w="9525">
            <a:noFill/>
            <a:miter lim="800000"/>
            <a:headEnd/>
            <a:tailEnd/>
          </a:ln>
          <a:effectLst/>
        </p:spPr>
        <p:txBody>
          <a:bodyPr wrap="square">
            <a:spAutoFit/>
          </a:bodyPr>
          <a:lstStyle/>
          <a:p>
            <a:pPr algn="l">
              <a:spcBef>
                <a:spcPct val="50000"/>
              </a:spcBef>
            </a:pPr>
            <a:r>
              <a:rPr lang="en-GB" sz="1600" dirty="0"/>
              <a:t>“Gives the child a sense of achievement and encourages them to participate in procedures.” (staff)</a:t>
            </a:r>
          </a:p>
        </p:txBody>
      </p:sp>
      <p:sp>
        <p:nvSpPr>
          <p:cNvPr id="13" name="AutoShape 4"/>
          <p:cNvSpPr>
            <a:spLocks noChangeArrowheads="1"/>
          </p:cNvSpPr>
          <p:nvPr/>
        </p:nvSpPr>
        <p:spPr bwMode="auto">
          <a:xfrm rot="10191985">
            <a:off x="4195832" y="1114460"/>
            <a:ext cx="3349908" cy="2305050"/>
          </a:xfrm>
          <a:prstGeom prst="wedgeEllipseCallout">
            <a:avLst>
              <a:gd name="adj1" fmla="val 68931"/>
              <a:gd name="adj2" fmla="val -36727"/>
            </a:avLst>
          </a:prstGeom>
          <a:solidFill>
            <a:schemeClr val="bg2">
              <a:lumMod val="75000"/>
            </a:schemeClr>
          </a:solidFill>
          <a:ln w="9525">
            <a:solidFill>
              <a:schemeClr val="tx1"/>
            </a:solidFill>
            <a:miter lim="800000"/>
            <a:headEnd/>
            <a:tailEnd/>
          </a:ln>
          <a:effectLst/>
        </p:spPr>
        <p:txBody>
          <a:bodyPr rot="10800000"/>
          <a:lstStyle/>
          <a:p>
            <a:pPr>
              <a:spcBef>
                <a:spcPct val="0"/>
              </a:spcBef>
            </a:pPr>
            <a:r>
              <a:rPr lang="en-GB" dirty="0" smtClean="0"/>
              <a:t>My </a:t>
            </a:r>
            <a:r>
              <a:rPr lang="en-GB" dirty="0"/>
              <a:t>son loved it . If he did not want to talk he gave a card then smiled</a:t>
            </a:r>
            <a:r>
              <a:rPr lang="en-GB" dirty="0" smtClean="0"/>
              <a:t>.</a:t>
            </a:r>
          </a:p>
          <a:p>
            <a:pPr>
              <a:spcBef>
                <a:spcPct val="0"/>
              </a:spcBef>
            </a:pPr>
            <a:r>
              <a:rPr lang="en-GB" dirty="0" smtClean="0"/>
              <a:t>(parent)</a:t>
            </a:r>
            <a:endParaRPr lang="en-GB" dirty="0"/>
          </a:p>
        </p:txBody>
      </p:sp>
    </p:spTree>
    <p:extLst>
      <p:ext uri="{BB962C8B-B14F-4D97-AF65-F5344CB8AC3E}">
        <p14:creationId xmlns:p14="http://schemas.microsoft.com/office/powerpoint/2010/main" val="714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2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2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nimBg="1"/>
      <p:bldP spid="96260" grpId="0" animBg="1"/>
      <p:bldP spid="96261" grpId="0" animBg="1"/>
      <p:bldP spid="96262" grpId="0"/>
      <p:bldP spid="96263" grpId="0" animBg="1"/>
      <p:bldP spid="96265" grpId="0"/>
      <p:bldP spid="96266" grpId="0" animBg="1"/>
      <p:bldP spid="96267" grpId="0" animBg="1"/>
      <p:bldP spid="96268"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 Passport 2 year evaluation</a:t>
            </a:r>
            <a:endParaRPr lang="en-GB" dirty="0"/>
          </a:p>
        </p:txBody>
      </p:sp>
      <p:pic>
        <p:nvPicPr>
          <p:cNvPr id="4" name="Content Placeholder 3"/>
          <p:cNvPicPr>
            <a:picLocks noGrp="1" noChangeAspect="1"/>
          </p:cNvPicPr>
          <p:nvPr>
            <p:ph idx="1"/>
          </p:nvPr>
        </p:nvPicPr>
        <p:blipFill>
          <a:blip r:embed="rId2"/>
          <a:stretch>
            <a:fillRect/>
          </a:stretch>
        </p:blipFill>
        <p:spPr>
          <a:xfrm>
            <a:off x="1814512" y="1357313"/>
            <a:ext cx="9690099" cy="5200650"/>
          </a:xfrm>
          <a:prstGeom prst="rect">
            <a:avLst/>
          </a:prstGeom>
        </p:spPr>
      </p:pic>
    </p:spTree>
    <p:extLst>
      <p:ext uri="{BB962C8B-B14F-4D97-AF65-F5344CB8AC3E}">
        <p14:creationId xmlns:p14="http://schemas.microsoft.com/office/powerpoint/2010/main" val="142564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of hands!</a:t>
            </a:r>
            <a:endParaRPr lang="en-GB" dirty="0"/>
          </a:p>
        </p:txBody>
      </p:sp>
      <p:sp>
        <p:nvSpPr>
          <p:cNvPr id="3" name="Content Placeholder 2"/>
          <p:cNvSpPr>
            <a:spLocks noGrp="1"/>
          </p:cNvSpPr>
          <p:nvPr>
            <p:ph idx="1"/>
          </p:nvPr>
        </p:nvSpPr>
        <p:spPr>
          <a:xfrm>
            <a:off x="2589212" y="1514475"/>
            <a:ext cx="8915400" cy="4396747"/>
          </a:xfrm>
        </p:spPr>
        <p:txBody>
          <a:bodyPr/>
          <a:lstStyle/>
          <a:p>
            <a:r>
              <a:rPr lang="en-GB" dirty="0" smtClean="0"/>
              <a:t>Needle phobia – fact or fiction?</a:t>
            </a:r>
            <a:endParaRPr lang="en-GB" dirty="0"/>
          </a:p>
        </p:txBody>
      </p:sp>
      <p:pic>
        <p:nvPicPr>
          <p:cNvPr id="4" name="Picture 7" descr="MP9003088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343" y="2057401"/>
            <a:ext cx="5169507" cy="385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52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 Passport 2 year evaluation</a:t>
            </a:r>
            <a:endParaRPr lang="en-GB" dirty="0"/>
          </a:p>
        </p:txBody>
      </p:sp>
      <p:pic>
        <p:nvPicPr>
          <p:cNvPr id="4" name="Content Placeholder 3"/>
          <p:cNvPicPr>
            <a:picLocks noGrp="1" noChangeAspect="1"/>
          </p:cNvPicPr>
          <p:nvPr>
            <p:ph idx="1"/>
          </p:nvPr>
        </p:nvPicPr>
        <p:blipFill>
          <a:blip r:embed="rId2"/>
          <a:stretch>
            <a:fillRect/>
          </a:stretch>
        </p:blipFill>
        <p:spPr>
          <a:xfrm>
            <a:off x="1771650" y="1400175"/>
            <a:ext cx="9732961" cy="5200650"/>
          </a:xfrm>
          <a:prstGeom prst="rect">
            <a:avLst/>
          </a:prstGeom>
        </p:spPr>
      </p:pic>
    </p:spTree>
    <p:extLst>
      <p:ext uri="{BB962C8B-B14F-4D97-AF65-F5344CB8AC3E}">
        <p14:creationId xmlns:p14="http://schemas.microsoft.com/office/powerpoint/2010/main" val="1822666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Hospital Passport 2 year evaluation</a:t>
            </a:r>
            <a:endParaRPr lang="en-GB" dirty="0"/>
          </a:p>
        </p:txBody>
      </p:sp>
      <p:pic>
        <p:nvPicPr>
          <p:cNvPr id="6" name="Content Placeholder 5"/>
          <p:cNvPicPr>
            <a:picLocks noGrp="1" noChangeAspect="1"/>
          </p:cNvPicPr>
          <p:nvPr>
            <p:ph idx="1"/>
          </p:nvPr>
        </p:nvPicPr>
        <p:blipFill>
          <a:blip r:embed="rId2"/>
          <a:stretch>
            <a:fillRect/>
          </a:stretch>
        </p:blipFill>
        <p:spPr>
          <a:xfrm>
            <a:off x="2443163" y="1414463"/>
            <a:ext cx="9201150" cy="5114925"/>
          </a:xfrm>
          <a:prstGeom prst="rect">
            <a:avLst/>
          </a:prstGeom>
        </p:spPr>
      </p:pic>
    </p:spTree>
    <p:extLst>
      <p:ext uri="{BB962C8B-B14F-4D97-AF65-F5344CB8AC3E}">
        <p14:creationId xmlns:p14="http://schemas.microsoft.com/office/powerpoint/2010/main" val="1306076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NES Psychosocial Intervention Training</a:t>
            </a:r>
            <a:endParaRPr lang="en-GB" dirty="0"/>
          </a:p>
        </p:txBody>
      </p:sp>
      <p:pic>
        <p:nvPicPr>
          <p:cNvPr id="4" name="Content Placeholder 3"/>
          <p:cNvPicPr>
            <a:picLocks noGrp="1" noChangeAspect="1"/>
          </p:cNvPicPr>
          <p:nvPr>
            <p:ph idx="1"/>
          </p:nvPr>
        </p:nvPicPr>
        <p:blipFill>
          <a:blip r:embed="rId2"/>
          <a:stretch>
            <a:fillRect/>
          </a:stretch>
        </p:blipFill>
        <p:spPr>
          <a:xfrm>
            <a:off x="3948380" y="2371725"/>
            <a:ext cx="6200776" cy="3657600"/>
          </a:xfrm>
          <a:prstGeom prst="rect">
            <a:avLst/>
          </a:prstGeom>
        </p:spPr>
      </p:pic>
    </p:spTree>
    <p:extLst>
      <p:ext uri="{BB962C8B-B14F-4D97-AF65-F5344CB8AC3E}">
        <p14:creationId xmlns:p14="http://schemas.microsoft.com/office/powerpoint/2010/main" val="3710249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Skills Based Workshops</a:t>
            </a:r>
            <a:endParaRPr lang="en-GB" dirty="0"/>
          </a:p>
        </p:txBody>
      </p:sp>
      <p:sp>
        <p:nvSpPr>
          <p:cNvPr id="3" name="Content Placeholder 2"/>
          <p:cNvSpPr>
            <a:spLocks noGrp="1"/>
          </p:cNvSpPr>
          <p:nvPr>
            <p:ph idx="1"/>
          </p:nvPr>
        </p:nvSpPr>
        <p:spPr/>
        <p:txBody>
          <a:bodyPr>
            <a:normAutofit fontScale="85000" lnSpcReduction="20000"/>
          </a:bodyPr>
          <a:lstStyle/>
          <a:p>
            <a:pPr lvl="0">
              <a:buNone/>
            </a:pPr>
            <a:r>
              <a:rPr lang="en-GB" sz="1600" dirty="0"/>
              <a:t>Psychosocial Interventions </a:t>
            </a:r>
            <a:r>
              <a:rPr lang="en-GB" sz="1600" b="1" dirty="0"/>
              <a:t>for Paediatric Healthcare Staff </a:t>
            </a:r>
            <a:r>
              <a:rPr lang="en-GB" sz="1600" dirty="0"/>
              <a:t>on:</a:t>
            </a:r>
          </a:p>
          <a:p>
            <a:pPr lvl="0"/>
            <a:r>
              <a:rPr lang="en-GB" sz="1600" dirty="0"/>
              <a:t>Communication Skills (half day workshop)</a:t>
            </a:r>
          </a:p>
          <a:p>
            <a:pPr lvl="0"/>
            <a:r>
              <a:rPr lang="en-GB" sz="1600" dirty="0"/>
              <a:t>Motivational Interviewing Approaches (half day workshop)</a:t>
            </a:r>
          </a:p>
          <a:p>
            <a:pPr lvl="0"/>
            <a:r>
              <a:rPr lang="en-GB" sz="1600" dirty="0"/>
              <a:t>Reducing Distress (half day workshop</a:t>
            </a:r>
          </a:p>
          <a:p>
            <a:pPr lvl="0"/>
            <a:r>
              <a:rPr lang="en-GB" sz="1600" dirty="0"/>
              <a:t>Promoting Positive Behaviour (half day workshop</a:t>
            </a:r>
          </a:p>
          <a:p>
            <a:pPr lvl="0"/>
            <a:r>
              <a:rPr lang="en-GB" sz="1600" dirty="0"/>
              <a:t>Managing Paediatric Pain (half day workshop</a:t>
            </a:r>
          </a:p>
          <a:p>
            <a:r>
              <a:rPr lang="en-GB" sz="1600" dirty="0"/>
              <a:t>Hospital Passport (30 minute presentation)</a:t>
            </a:r>
          </a:p>
          <a:p>
            <a:r>
              <a:rPr lang="en-GB" sz="1600" dirty="0"/>
              <a:t>Visible Differences (one off)</a:t>
            </a:r>
          </a:p>
          <a:p>
            <a:pPr>
              <a:buNone/>
            </a:pPr>
            <a:r>
              <a:rPr lang="en-GB" sz="1600" i="1" dirty="0"/>
              <a:t> </a:t>
            </a:r>
            <a:endParaRPr lang="en-GB" sz="1600" dirty="0"/>
          </a:p>
          <a:p>
            <a:pPr lvl="0">
              <a:buNone/>
            </a:pPr>
            <a:r>
              <a:rPr lang="en-GB" sz="1600" dirty="0" smtClean="0"/>
              <a:t>Psychosocial </a:t>
            </a:r>
            <a:r>
              <a:rPr lang="en-GB" sz="1600" dirty="0"/>
              <a:t>Interventions </a:t>
            </a:r>
            <a:r>
              <a:rPr lang="en-GB" sz="1600" b="1" dirty="0"/>
              <a:t>for Neonatal Healthcare Staff </a:t>
            </a:r>
            <a:r>
              <a:rPr lang="en-GB" sz="1600" dirty="0"/>
              <a:t>on:</a:t>
            </a:r>
          </a:p>
          <a:p>
            <a:pPr lvl="0"/>
            <a:r>
              <a:rPr lang="en-GB" sz="1600" dirty="0"/>
              <a:t>Identifying and Managing Distress in a Neonatal Unit </a:t>
            </a:r>
            <a:r>
              <a:rPr lang="en-GB" sz="1600" dirty="0" smtClean="0"/>
              <a:t>(half day workshop)</a:t>
            </a:r>
            <a:endParaRPr lang="en-GB" sz="1600" dirty="0"/>
          </a:p>
          <a:p>
            <a:pPr lvl="0"/>
            <a:r>
              <a:rPr lang="en-GB" sz="1600" dirty="0"/>
              <a:t>Communication Skills </a:t>
            </a:r>
            <a:r>
              <a:rPr lang="en-GB" sz="1600" dirty="0" smtClean="0"/>
              <a:t>(half day workshop)</a:t>
            </a:r>
            <a:endParaRPr lang="en-GB" sz="1600" dirty="0"/>
          </a:p>
          <a:p>
            <a:endParaRPr lang="en-GB" dirty="0"/>
          </a:p>
        </p:txBody>
      </p:sp>
      <p:pic>
        <p:nvPicPr>
          <p:cNvPr id="5" name="Picture 4"/>
          <p:cNvPicPr/>
          <p:nvPr/>
        </p:nvPicPr>
        <p:blipFill>
          <a:blip r:embed="rId3" cstate="print"/>
          <a:srcRect l="24928" t="5621" r="25670" b="31065"/>
          <a:stretch>
            <a:fillRect/>
          </a:stretch>
        </p:blipFill>
        <p:spPr bwMode="auto">
          <a:xfrm>
            <a:off x="7896199" y="3140968"/>
            <a:ext cx="2050233" cy="1253750"/>
          </a:xfrm>
          <a:prstGeom prst="rect">
            <a:avLst/>
          </a:prstGeom>
          <a:noFill/>
          <a:ln w="9525">
            <a:solidFill>
              <a:schemeClr val="tx1"/>
            </a:solidFill>
            <a:miter lim="800000"/>
            <a:headEnd/>
            <a:tailEnd/>
          </a:ln>
        </p:spPr>
      </p:pic>
      <p:pic>
        <p:nvPicPr>
          <p:cNvPr id="6" name="Picture 5" descr="cid:image002.jpg@01CE41A9.FB4589C0"/>
          <p:cNvPicPr/>
          <p:nvPr/>
        </p:nvPicPr>
        <p:blipFill>
          <a:blip r:embed="rId4" cstate="print"/>
          <a:srcRect/>
          <a:stretch>
            <a:fillRect/>
          </a:stretch>
        </p:blipFill>
        <p:spPr bwMode="auto">
          <a:xfrm>
            <a:off x="10206516" y="3180926"/>
            <a:ext cx="792087" cy="1080120"/>
          </a:xfrm>
          <a:prstGeom prst="rect">
            <a:avLst/>
          </a:prstGeom>
          <a:noFill/>
        </p:spPr>
      </p:pic>
      <p:pic>
        <p:nvPicPr>
          <p:cNvPr id="7" name="Picture 6"/>
          <p:cNvPicPr/>
          <p:nvPr/>
        </p:nvPicPr>
        <p:blipFill>
          <a:blip r:embed="rId5" cstate="print"/>
          <a:srcRect l="24762" t="6509" r="25865" b="30769"/>
          <a:stretch>
            <a:fillRect/>
          </a:stretch>
        </p:blipFill>
        <p:spPr bwMode="auto">
          <a:xfrm>
            <a:off x="8868308" y="1797055"/>
            <a:ext cx="2130295" cy="1175657"/>
          </a:xfrm>
          <a:prstGeom prst="rect">
            <a:avLst/>
          </a:prstGeom>
          <a:noFill/>
          <a:ln w="9525">
            <a:solidFill>
              <a:schemeClr val="tx1"/>
            </a:solidFill>
            <a:miter lim="800000"/>
            <a:headEnd/>
            <a:tailEnd/>
          </a:ln>
        </p:spPr>
      </p:pic>
      <p:pic>
        <p:nvPicPr>
          <p:cNvPr id="8" name="Picture 7"/>
          <p:cNvPicPr>
            <a:picLocks noChangeAspect="1"/>
          </p:cNvPicPr>
          <p:nvPr/>
        </p:nvPicPr>
        <p:blipFill>
          <a:blip r:embed="rId6"/>
          <a:stretch>
            <a:fillRect/>
          </a:stretch>
        </p:blipFill>
        <p:spPr>
          <a:xfrm>
            <a:off x="9461083" y="488440"/>
            <a:ext cx="1141476" cy="1141476"/>
          </a:xfrm>
          <a:prstGeom prst="rect">
            <a:avLst/>
          </a:prstGeom>
        </p:spPr>
      </p:pic>
    </p:spTree>
    <p:extLst>
      <p:ext uri="{BB962C8B-B14F-4D97-AF65-F5344CB8AC3E}">
        <p14:creationId xmlns:p14="http://schemas.microsoft.com/office/powerpoint/2010/main" val="2246386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Resources</a:t>
            </a:r>
            <a:endParaRPr lang="en-GB" dirty="0"/>
          </a:p>
        </p:txBody>
      </p:sp>
      <p:sp>
        <p:nvSpPr>
          <p:cNvPr id="3" name="Content Placeholder 2"/>
          <p:cNvSpPr>
            <a:spLocks noGrp="1"/>
          </p:cNvSpPr>
          <p:nvPr>
            <p:ph idx="1"/>
          </p:nvPr>
        </p:nvSpPr>
        <p:spPr/>
        <p:txBody>
          <a:bodyPr>
            <a:normAutofit fontScale="85000" lnSpcReduction="20000"/>
          </a:bodyPr>
          <a:lstStyle/>
          <a:p>
            <a:r>
              <a:rPr lang="en-GB" sz="1600" dirty="0"/>
              <a:t>Available at</a:t>
            </a:r>
            <a:r>
              <a:rPr lang="en-GB" sz="1600" b="1" dirty="0"/>
              <a:t> </a:t>
            </a:r>
            <a:r>
              <a:rPr lang="en-GB" sz="1600" u="sng" dirty="0">
                <a:hlinkClick r:id="rId3"/>
              </a:rPr>
              <a:t>http://www.knowledge.scot.nhs.uk/child-services/education/psychology-education-specialist-children's-services-(paediatric-psychology).aspx</a:t>
            </a:r>
            <a:r>
              <a:rPr lang="en-GB" sz="1600" dirty="0"/>
              <a:t>)</a:t>
            </a:r>
          </a:p>
          <a:p>
            <a:pPr>
              <a:buNone/>
            </a:pPr>
            <a:r>
              <a:rPr lang="en-GB" sz="1600" b="1" dirty="0"/>
              <a:t> </a:t>
            </a:r>
            <a:endParaRPr lang="en-GB" sz="1600" dirty="0"/>
          </a:p>
          <a:p>
            <a:pPr lvl="0"/>
            <a:r>
              <a:rPr lang="en-GB" sz="1600" dirty="0"/>
              <a:t>Psychosocial Interventions for Improving Adherence, Self-Management and Adjustment to Physical Health Conditions (interactive </a:t>
            </a:r>
            <a:r>
              <a:rPr lang="en-GB" sz="1600" dirty="0" err="1"/>
              <a:t>pdf</a:t>
            </a:r>
            <a:r>
              <a:rPr lang="en-GB" sz="1600" dirty="0"/>
              <a:t> education resource).</a:t>
            </a:r>
          </a:p>
          <a:p>
            <a:pPr lvl="0"/>
            <a:r>
              <a:rPr lang="en-GB" sz="1600" dirty="0"/>
              <a:t>Psychosocial Interventions for Managing Paediatric Pain(interactive </a:t>
            </a:r>
            <a:r>
              <a:rPr lang="en-GB" sz="1600" dirty="0" err="1"/>
              <a:t>pdf</a:t>
            </a:r>
            <a:r>
              <a:rPr lang="en-GB" sz="1600" dirty="0"/>
              <a:t> education resource)</a:t>
            </a:r>
          </a:p>
          <a:p>
            <a:pPr lvl="0"/>
            <a:r>
              <a:rPr lang="en-GB" sz="1600" dirty="0"/>
              <a:t>Hospital Passport (10 minute information video).</a:t>
            </a:r>
          </a:p>
          <a:p>
            <a:pPr lvl="0"/>
            <a:r>
              <a:rPr lang="en-GB" sz="1600" dirty="0"/>
              <a:t>Downloadable audio recordings for relaxation (progressive muscle relaxation, controlled breathing, visualisation and mindfulness) for use with children, young people and parents</a:t>
            </a:r>
            <a:r>
              <a:rPr lang="en-GB" sz="1600" b="1" dirty="0"/>
              <a:t>.</a:t>
            </a:r>
            <a:endParaRPr lang="en-GB" sz="1600" dirty="0"/>
          </a:p>
          <a:p>
            <a:pPr>
              <a:buNone/>
            </a:pPr>
            <a:r>
              <a:rPr lang="en-GB" sz="1600" b="1" dirty="0"/>
              <a:t> </a:t>
            </a:r>
            <a:endParaRPr lang="en-GB" sz="1600" dirty="0"/>
          </a:p>
          <a:p>
            <a:pPr>
              <a:buNone/>
            </a:pPr>
            <a:r>
              <a:rPr lang="en-GB" sz="1600" b="1" i="1" dirty="0" smtClean="0"/>
              <a:t>Soon to be launched:</a:t>
            </a:r>
            <a:endParaRPr lang="en-GB" sz="1600" dirty="0"/>
          </a:p>
          <a:p>
            <a:pPr lvl="0"/>
            <a:r>
              <a:rPr lang="en-GB" sz="1600" dirty="0"/>
              <a:t>Psychosocial Interventions for Chronic Fatigue (e-learning resource).</a:t>
            </a:r>
          </a:p>
          <a:p>
            <a:pPr lvl="0"/>
            <a:r>
              <a:rPr lang="en-GB" sz="1600" dirty="0"/>
              <a:t>Psychosocial Interventions for Procedural Distress (e-learning resource).</a:t>
            </a:r>
          </a:p>
          <a:p>
            <a:r>
              <a:rPr lang="en-GB" sz="1600" dirty="0"/>
              <a:t>Psychosocial Interventions for Neonatal Healthcare Staff </a:t>
            </a:r>
            <a:r>
              <a:rPr lang="en-GB" sz="1600" dirty="0" smtClean="0"/>
              <a:t>(e-learning resource).</a:t>
            </a:r>
            <a:endParaRPr lang="en-GB" sz="1600" dirty="0"/>
          </a:p>
          <a:p>
            <a:pPr lvl="0">
              <a:buNone/>
            </a:pPr>
            <a:endParaRPr lang="en-GB" sz="1600" dirty="0"/>
          </a:p>
          <a:p>
            <a:endParaRPr lang="en-GB" dirty="0"/>
          </a:p>
        </p:txBody>
      </p:sp>
      <p:pic>
        <p:nvPicPr>
          <p:cNvPr id="4" name="Picture 3"/>
          <p:cNvPicPr/>
          <p:nvPr/>
        </p:nvPicPr>
        <p:blipFill>
          <a:blip r:embed="rId4" cstate="print"/>
          <a:srcRect l="24762" t="6509" r="25865" b="30769"/>
          <a:stretch>
            <a:fillRect/>
          </a:stretch>
        </p:blipFill>
        <p:spPr bwMode="auto">
          <a:xfrm>
            <a:off x="10496500" y="4473116"/>
            <a:ext cx="1008112" cy="648072"/>
          </a:xfrm>
          <a:prstGeom prst="rect">
            <a:avLst/>
          </a:prstGeom>
          <a:noFill/>
          <a:ln w="9525">
            <a:solidFill>
              <a:schemeClr val="tx1"/>
            </a:solidFill>
            <a:miter lim="800000"/>
            <a:headEnd/>
            <a:tailEnd/>
          </a:ln>
        </p:spPr>
      </p:pic>
      <p:pic>
        <p:nvPicPr>
          <p:cNvPr id="5" name="Picture 4"/>
          <p:cNvPicPr/>
          <p:nvPr/>
        </p:nvPicPr>
        <p:blipFill>
          <a:blip r:embed="rId5" cstate="print"/>
          <a:srcRect l="24928" t="5621" r="25670" b="31065"/>
          <a:stretch>
            <a:fillRect/>
          </a:stretch>
        </p:blipFill>
        <p:spPr bwMode="auto">
          <a:xfrm>
            <a:off x="9231897" y="4473116"/>
            <a:ext cx="1008112" cy="648072"/>
          </a:xfrm>
          <a:prstGeom prst="rect">
            <a:avLst/>
          </a:prstGeom>
          <a:noFill/>
          <a:ln w="9525">
            <a:solidFill>
              <a:schemeClr val="tx1"/>
            </a:solidFill>
            <a:miter lim="800000"/>
            <a:headEnd/>
            <a:tailEnd/>
          </a:ln>
        </p:spPr>
      </p:pic>
      <p:pic>
        <p:nvPicPr>
          <p:cNvPr id="8" name="Picture 7"/>
          <p:cNvPicPr/>
          <p:nvPr/>
        </p:nvPicPr>
        <p:blipFill>
          <a:blip r:embed="rId6" cstate="print"/>
          <a:srcRect l="23931" t="10355" r="24717" b="23964"/>
          <a:stretch>
            <a:fillRect/>
          </a:stretch>
        </p:blipFill>
        <p:spPr bwMode="auto">
          <a:xfrm>
            <a:off x="6964760" y="624110"/>
            <a:ext cx="2088232" cy="1224136"/>
          </a:xfrm>
          <a:prstGeom prst="rect">
            <a:avLst/>
          </a:prstGeom>
          <a:noFill/>
          <a:ln w="9525">
            <a:noFill/>
            <a:miter lim="800000"/>
            <a:headEnd/>
            <a:tailEnd/>
          </a:ln>
        </p:spPr>
      </p:pic>
      <p:pic>
        <p:nvPicPr>
          <p:cNvPr id="6" name="Picture 5"/>
          <p:cNvPicPr>
            <a:picLocks noChangeAspect="1"/>
          </p:cNvPicPr>
          <p:nvPr/>
        </p:nvPicPr>
        <p:blipFill>
          <a:blip r:embed="rId7"/>
          <a:stretch>
            <a:fillRect/>
          </a:stretch>
        </p:blipFill>
        <p:spPr>
          <a:xfrm>
            <a:off x="10496500" y="565080"/>
            <a:ext cx="1244112" cy="1244112"/>
          </a:xfrm>
          <a:prstGeom prst="rect">
            <a:avLst/>
          </a:prstGeom>
        </p:spPr>
      </p:pic>
    </p:spTree>
    <p:extLst>
      <p:ext uri="{BB962C8B-B14F-4D97-AF65-F5344CB8AC3E}">
        <p14:creationId xmlns:p14="http://schemas.microsoft.com/office/powerpoint/2010/main" val="933668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0" y="1804988"/>
          <a:ext cx="4572000" cy="324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GB" dirty="0" smtClean="0"/>
              <a:t>400 places offered per year</a:t>
            </a:r>
            <a:br>
              <a:rPr lang="en-GB" dirty="0" smtClean="0"/>
            </a:br>
            <a:r>
              <a:rPr lang="en-GB" dirty="0" smtClean="0"/>
              <a:t>% Trained by Profession over past 5 years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1026706"/>
              </p:ext>
            </p:extLst>
          </p:nvPr>
        </p:nvGraphicFramePr>
        <p:xfrm>
          <a:off x="2019536" y="1905000"/>
          <a:ext cx="8645354" cy="428818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2566308" y="2183555"/>
            <a:ext cx="1243692" cy="1243692"/>
          </a:xfrm>
          <a:prstGeom prst="rect">
            <a:avLst/>
          </a:prstGeom>
        </p:spPr>
      </p:pic>
    </p:spTree>
    <p:extLst>
      <p:ext uri="{BB962C8B-B14F-4D97-AF65-F5344CB8AC3E}">
        <p14:creationId xmlns:p14="http://schemas.microsoft.com/office/powerpoint/2010/main" val="318375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6151"/>
          </a:xfrm>
        </p:spPr>
        <p:txBody>
          <a:bodyPr/>
          <a:lstStyle/>
          <a:p>
            <a:r>
              <a:rPr lang="en-GB" dirty="0" smtClean="0"/>
              <a:t>Evaluation</a:t>
            </a:r>
            <a:endParaRPr lang="en-GB" dirty="0"/>
          </a:p>
        </p:txBody>
      </p:sp>
      <p:sp>
        <p:nvSpPr>
          <p:cNvPr id="3" name="Content Placeholder 2"/>
          <p:cNvSpPr>
            <a:spLocks noGrp="1"/>
          </p:cNvSpPr>
          <p:nvPr>
            <p:ph idx="1"/>
          </p:nvPr>
        </p:nvSpPr>
        <p:spPr>
          <a:xfrm>
            <a:off x="2589212" y="1390261"/>
            <a:ext cx="8915400" cy="4520961"/>
          </a:xfrm>
        </p:spPr>
        <p:txBody>
          <a:bodyPr/>
          <a:lstStyle/>
          <a:p>
            <a:r>
              <a:rPr lang="en-GB" dirty="0" smtClean="0"/>
              <a:t>Post training T-test </a:t>
            </a:r>
            <a:r>
              <a:rPr lang="en-GB" dirty="0"/>
              <a:t>comparisons for knowledge and confidence ratings </a:t>
            </a:r>
            <a:r>
              <a:rPr lang="en-GB" dirty="0" smtClean="0"/>
              <a:t>across all 5 modules demonstrate a </a:t>
            </a:r>
            <a:r>
              <a:rPr lang="en-GB" dirty="0"/>
              <a:t>significant increase in overall self-rated confidence and </a:t>
            </a:r>
            <a:r>
              <a:rPr lang="en-GB" dirty="0" smtClean="0"/>
              <a:t>knowledge (consistent across all 5 years of delivery)</a:t>
            </a:r>
          </a:p>
          <a:p>
            <a:r>
              <a:rPr lang="en-GB" dirty="0" smtClean="0"/>
              <a:t>Post training, participants consistently respond </a:t>
            </a:r>
            <a:r>
              <a:rPr lang="en-GB" dirty="0"/>
              <a:t>that they would use the skills in their existing clinical </a:t>
            </a:r>
            <a:r>
              <a:rPr lang="en-GB" dirty="0" smtClean="0"/>
              <a:t>practice</a:t>
            </a:r>
          </a:p>
          <a:p>
            <a:r>
              <a:rPr lang="en-GB" dirty="0" smtClean="0"/>
              <a:t>Post training, a consistently high rate of participants state that they would </a:t>
            </a:r>
            <a:r>
              <a:rPr lang="en-GB" dirty="0"/>
              <a:t>recommend the </a:t>
            </a:r>
            <a:r>
              <a:rPr lang="en-GB" dirty="0" smtClean="0"/>
              <a:t>training </a:t>
            </a:r>
            <a:r>
              <a:rPr lang="en-GB" dirty="0"/>
              <a:t>to their </a:t>
            </a:r>
            <a:r>
              <a:rPr lang="en-GB" dirty="0" smtClean="0"/>
              <a:t>colleagues</a:t>
            </a:r>
            <a:endParaRPr lang="en-GB" dirty="0"/>
          </a:p>
        </p:txBody>
      </p:sp>
      <p:pic>
        <p:nvPicPr>
          <p:cNvPr id="4" name="Picture 3"/>
          <p:cNvPicPr>
            <a:picLocks noChangeAspect="1"/>
          </p:cNvPicPr>
          <p:nvPr/>
        </p:nvPicPr>
        <p:blipFill>
          <a:blip r:embed="rId2"/>
          <a:stretch>
            <a:fillRect/>
          </a:stretch>
        </p:blipFill>
        <p:spPr>
          <a:xfrm>
            <a:off x="2813098" y="3778899"/>
            <a:ext cx="4203522" cy="2743200"/>
          </a:xfrm>
          <a:prstGeom prst="rect">
            <a:avLst/>
          </a:prstGeom>
        </p:spPr>
      </p:pic>
      <p:pic>
        <p:nvPicPr>
          <p:cNvPr id="5" name="Picture 4"/>
          <p:cNvPicPr>
            <a:picLocks noChangeAspect="1"/>
          </p:cNvPicPr>
          <p:nvPr/>
        </p:nvPicPr>
        <p:blipFill>
          <a:blip r:embed="rId3"/>
          <a:stretch>
            <a:fillRect/>
          </a:stretch>
        </p:blipFill>
        <p:spPr>
          <a:xfrm>
            <a:off x="7336161" y="3799400"/>
            <a:ext cx="3888565" cy="2722699"/>
          </a:xfrm>
          <a:prstGeom prst="rect">
            <a:avLst/>
          </a:prstGeom>
        </p:spPr>
      </p:pic>
    </p:spTree>
    <p:extLst>
      <p:ext uri="{BB962C8B-B14F-4D97-AF65-F5344CB8AC3E}">
        <p14:creationId xmlns:p14="http://schemas.microsoft.com/office/powerpoint/2010/main" val="3032591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Quotes from staff (2015-2016 training)</a:t>
            </a:r>
            <a:endParaRPr lang="en-GB" dirty="0"/>
          </a:p>
        </p:txBody>
      </p:sp>
      <p:sp>
        <p:nvSpPr>
          <p:cNvPr id="3" name="Content Placeholder 2"/>
          <p:cNvSpPr>
            <a:spLocks noGrp="1"/>
          </p:cNvSpPr>
          <p:nvPr>
            <p:ph idx="1"/>
          </p:nvPr>
        </p:nvSpPr>
        <p:spPr>
          <a:xfrm>
            <a:off x="2589212" y="1464905"/>
            <a:ext cx="8915400" cy="4833257"/>
          </a:xfrm>
        </p:spPr>
        <p:txBody>
          <a:bodyPr>
            <a:normAutofit lnSpcReduction="10000"/>
          </a:bodyPr>
          <a:lstStyle/>
          <a:p>
            <a:endParaRPr lang="en-GB" dirty="0"/>
          </a:p>
          <a:p>
            <a:r>
              <a:rPr lang="en-GB" sz="2400" i="1" dirty="0"/>
              <a:t>Active listening and the other tools will allow me to focus on what matters to the client. (MI)</a:t>
            </a:r>
          </a:p>
          <a:p>
            <a:r>
              <a:rPr lang="en-GB" sz="2400" i="1" dirty="0" smtClean="0"/>
              <a:t>Materials </a:t>
            </a:r>
            <a:r>
              <a:rPr lang="en-GB" sz="2400" i="1" dirty="0"/>
              <a:t>are really useful. Looking forward to putting into practice. (Communication) </a:t>
            </a:r>
          </a:p>
          <a:p>
            <a:r>
              <a:rPr lang="en-GB" sz="2400" i="1" dirty="0" smtClean="0"/>
              <a:t>Thoroughly </a:t>
            </a:r>
            <a:r>
              <a:rPr lang="en-GB" sz="2400" i="1" dirty="0"/>
              <a:t>enjoyed this course. Very informative (RD)</a:t>
            </a:r>
          </a:p>
          <a:p>
            <a:r>
              <a:rPr lang="en-GB" sz="2400" i="1" dirty="0" smtClean="0"/>
              <a:t>Incredibly </a:t>
            </a:r>
            <a:r>
              <a:rPr lang="en-GB" sz="2400" i="1" dirty="0"/>
              <a:t>helpful! We need to have more of this information for secondary care, where pain...isn’t very holistic. V medical model focused. Please do more trainee teaching (Pain)</a:t>
            </a:r>
          </a:p>
          <a:p>
            <a:r>
              <a:rPr lang="en-GB" sz="2400" i="1" dirty="0" smtClean="0"/>
              <a:t>Went </a:t>
            </a:r>
            <a:r>
              <a:rPr lang="en-GB" sz="2400" i="1" dirty="0"/>
              <a:t>through everything thoroughly. Lots of new ideas and information (PPB</a:t>
            </a:r>
            <a:r>
              <a:rPr lang="en-GB" sz="2400" i="1" dirty="0" smtClean="0"/>
              <a:t>)</a:t>
            </a:r>
            <a:endParaRPr lang="en-GB" sz="2400" dirty="0"/>
          </a:p>
          <a:p>
            <a:endParaRPr lang="en-GB" dirty="0"/>
          </a:p>
        </p:txBody>
      </p:sp>
    </p:spTree>
    <p:extLst>
      <p:ext uri="{BB962C8B-B14F-4D97-AF65-F5344CB8AC3E}">
        <p14:creationId xmlns:p14="http://schemas.microsoft.com/office/powerpoint/2010/main" val="2141393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 … increasing the reach!</a:t>
            </a:r>
            <a:endParaRPr lang="en-GB" dirty="0"/>
          </a:p>
        </p:txBody>
      </p:sp>
      <p:sp>
        <p:nvSpPr>
          <p:cNvPr id="3" name="Content Placeholder 2"/>
          <p:cNvSpPr>
            <a:spLocks noGrp="1"/>
          </p:cNvSpPr>
          <p:nvPr>
            <p:ph idx="1"/>
          </p:nvPr>
        </p:nvSpPr>
        <p:spPr>
          <a:xfrm>
            <a:off x="2589212" y="1571625"/>
            <a:ext cx="8915400" cy="4743450"/>
          </a:xfrm>
        </p:spPr>
        <p:txBody>
          <a:bodyPr>
            <a:normAutofit fontScale="92500"/>
          </a:bodyPr>
          <a:lstStyle/>
          <a:p>
            <a:r>
              <a:rPr lang="en-GB" sz="2400" dirty="0" smtClean="0"/>
              <a:t>Ongoing roll out of NES Psychosocial Interventions training</a:t>
            </a:r>
          </a:p>
          <a:p>
            <a:r>
              <a:rPr lang="en-GB" sz="2400" dirty="0" smtClean="0"/>
              <a:t>Ongoing roll out of Hospital Passport resource to children and families</a:t>
            </a:r>
          </a:p>
          <a:p>
            <a:r>
              <a:rPr lang="en-GB" sz="2400" dirty="0" smtClean="0"/>
              <a:t>Promotion of useful websites/sources of information </a:t>
            </a:r>
            <a:r>
              <a:rPr lang="en-GB" sz="2400" dirty="0" err="1" smtClean="0"/>
              <a:t>e.g</a:t>
            </a:r>
            <a:r>
              <a:rPr lang="en-GB" sz="2400" dirty="0" smtClean="0"/>
              <a:t> WWCIH, </a:t>
            </a:r>
            <a:r>
              <a:rPr lang="en-GB" sz="2400" dirty="0" err="1" smtClean="0"/>
              <a:t>Medikidz</a:t>
            </a:r>
            <a:r>
              <a:rPr lang="en-GB" sz="2400" dirty="0" smtClean="0"/>
              <a:t>, </a:t>
            </a:r>
            <a:r>
              <a:rPr lang="en-GB" sz="2400" dirty="0" err="1" smtClean="0"/>
              <a:t>Handsonscotland</a:t>
            </a:r>
            <a:r>
              <a:rPr lang="en-GB" sz="2400" dirty="0" smtClean="0"/>
              <a:t>, </a:t>
            </a:r>
            <a:r>
              <a:rPr lang="en-GB" sz="2400" dirty="0" err="1" smtClean="0"/>
              <a:t>Kidzhealth</a:t>
            </a:r>
            <a:r>
              <a:rPr lang="en-GB" sz="2400" dirty="0" smtClean="0"/>
              <a:t>, Action for Children Scotland</a:t>
            </a:r>
          </a:p>
          <a:p>
            <a:endParaRPr lang="en-GB" sz="2400" dirty="0"/>
          </a:p>
          <a:p>
            <a:endParaRPr lang="en-GB" sz="2400" dirty="0" smtClean="0"/>
          </a:p>
          <a:p>
            <a:r>
              <a:rPr lang="en-GB" sz="2400" dirty="0" smtClean="0"/>
              <a:t>About to launch</a:t>
            </a:r>
          </a:p>
          <a:p>
            <a:pPr lvl="1"/>
            <a:r>
              <a:rPr lang="en-GB" sz="2400" dirty="0" smtClean="0"/>
              <a:t>E-learning resource on Procedural Distress (NES)</a:t>
            </a:r>
          </a:p>
          <a:p>
            <a:pPr lvl="1"/>
            <a:r>
              <a:rPr lang="en-GB" sz="2400" dirty="0" smtClean="0"/>
              <a:t>Hospital Passport app </a:t>
            </a:r>
          </a:p>
          <a:p>
            <a:pPr marL="457200" lvl="1" indent="0">
              <a:buNone/>
            </a:pPr>
            <a:endParaRPr lang="en-GB" dirty="0"/>
          </a:p>
        </p:txBody>
      </p:sp>
    </p:spTree>
    <p:extLst>
      <p:ext uri="{BB962C8B-B14F-4D97-AF65-F5344CB8AC3E}">
        <p14:creationId xmlns:p14="http://schemas.microsoft.com/office/powerpoint/2010/main" val="1338058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sp>
        <p:nvSpPr>
          <p:cNvPr id="3" name="Content Placeholder 2"/>
          <p:cNvSpPr>
            <a:spLocks noGrp="1"/>
          </p:cNvSpPr>
          <p:nvPr>
            <p:ph idx="1"/>
          </p:nvPr>
        </p:nvSpPr>
        <p:spPr>
          <a:xfrm>
            <a:off x="2589212" y="2153562"/>
            <a:ext cx="8915400" cy="4136571"/>
          </a:xfrm>
        </p:spPr>
        <p:txBody>
          <a:bodyPr>
            <a:normAutofit lnSpcReduction="10000"/>
          </a:bodyPr>
          <a:lstStyle/>
          <a:p>
            <a:r>
              <a:rPr lang="en-GB" sz="2800" dirty="0" smtClean="0"/>
              <a:t>Other useful references</a:t>
            </a:r>
          </a:p>
          <a:p>
            <a:pPr lvl="1"/>
            <a:r>
              <a:rPr lang="en-GB" sz="2800" dirty="0"/>
              <a:t>PPN Invasive Procedures Guidelines (Paediatric Psychology Network, British Psychological Society, 2009) </a:t>
            </a:r>
          </a:p>
          <a:p>
            <a:pPr lvl="1"/>
            <a:r>
              <a:rPr lang="en-GB" sz="2800" dirty="0"/>
              <a:t>What Good Looks Like (Faculty of Children and Young People, British Psychological Society, 2015</a:t>
            </a:r>
            <a:r>
              <a:rPr lang="en-GB" sz="2800" dirty="0" smtClean="0"/>
              <a:t>)</a:t>
            </a:r>
          </a:p>
          <a:p>
            <a:pPr lvl="1"/>
            <a:endParaRPr lang="en-GB" sz="2800" dirty="0"/>
          </a:p>
          <a:p>
            <a:pPr marL="457200" lvl="1" indent="0" algn="ctr">
              <a:buNone/>
            </a:pPr>
            <a:r>
              <a:rPr lang="en-GB" sz="2800" i="1" dirty="0"/>
              <a:t>j</a:t>
            </a:r>
            <a:r>
              <a:rPr lang="en-GB" sz="2800" i="1" dirty="0" smtClean="0"/>
              <a:t>anie.donnan@nes.scot.nhs.uk</a:t>
            </a:r>
            <a:endParaRPr lang="en-GB" sz="2800" i="1" dirty="0"/>
          </a:p>
          <a:p>
            <a:pPr lvl="1"/>
            <a:endParaRPr lang="en-GB" dirty="0"/>
          </a:p>
        </p:txBody>
      </p:sp>
      <p:pic>
        <p:nvPicPr>
          <p:cNvPr id="6" name="Picture 5"/>
          <p:cNvPicPr>
            <a:picLocks noChangeAspect="1"/>
          </p:cNvPicPr>
          <p:nvPr/>
        </p:nvPicPr>
        <p:blipFill>
          <a:blip r:embed="rId2"/>
          <a:stretch>
            <a:fillRect/>
          </a:stretch>
        </p:blipFill>
        <p:spPr>
          <a:xfrm>
            <a:off x="8901520" y="586009"/>
            <a:ext cx="1742667" cy="1567553"/>
          </a:xfrm>
          <a:prstGeom prst="rect">
            <a:avLst/>
          </a:prstGeom>
        </p:spPr>
      </p:pic>
    </p:spTree>
    <p:extLst>
      <p:ext uri="{BB962C8B-B14F-4D97-AF65-F5344CB8AC3E}">
        <p14:creationId xmlns:p14="http://schemas.microsoft.com/office/powerpoint/2010/main" val="229882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reality</a:t>
            </a:r>
            <a:endParaRPr lang="en-GB" dirty="0"/>
          </a:p>
        </p:txBody>
      </p:sp>
      <p:sp>
        <p:nvSpPr>
          <p:cNvPr id="3" name="Content Placeholder 2"/>
          <p:cNvSpPr>
            <a:spLocks noGrp="1"/>
          </p:cNvSpPr>
          <p:nvPr>
            <p:ph idx="1"/>
          </p:nvPr>
        </p:nvSpPr>
        <p:spPr>
          <a:xfrm>
            <a:off x="2589212" y="1679510"/>
            <a:ext cx="8915400" cy="4441372"/>
          </a:xfrm>
        </p:spPr>
        <p:txBody>
          <a:bodyPr>
            <a:normAutofit/>
          </a:bodyPr>
          <a:lstStyle/>
          <a:p>
            <a:r>
              <a:rPr lang="en-US" dirty="0" smtClean="0"/>
              <a:t>for </a:t>
            </a:r>
            <a:r>
              <a:rPr lang="en-US" dirty="0"/>
              <a:t>most children, at least initially, medical </a:t>
            </a:r>
            <a:r>
              <a:rPr lang="en-US" dirty="0" smtClean="0"/>
              <a:t>procedures </a:t>
            </a:r>
            <a:r>
              <a:rPr lang="en-US" dirty="0"/>
              <a:t>are an unpleasant experience and can result in considerable psychological distress for them and their </a:t>
            </a:r>
            <a:r>
              <a:rPr lang="en-US" dirty="0" smtClean="0"/>
              <a:t>parents/</a:t>
            </a:r>
            <a:r>
              <a:rPr lang="en-US" dirty="0" err="1" smtClean="0"/>
              <a:t>carers</a:t>
            </a:r>
            <a:r>
              <a:rPr lang="en-US" dirty="0" smtClean="0"/>
              <a:t> (including staff) </a:t>
            </a:r>
          </a:p>
          <a:p>
            <a:r>
              <a:rPr lang="en-US" dirty="0" smtClean="0"/>
              <a:t>early </a:t>
            </a:r>
            <a:r>
              <a:rPr lang="en-US" dirty="0"/>
              <a:t>experience of </a:t>
            </a:r>
            <a:r>
              <a:rPr lang="en-US" dirty="0" smtClean="0"/>
              <a:t>procedures </a:t>
            </a:r>
            <a:r>
              <a:rPr lang="en-US" dirty="0"/>
              <a:t>important for future anxiety / </a:t>
            </a:r>
            <a:r>
              <a:rPr lang="en-US" dirty="0" smtClean="0"/>
              <a:t>engagement / co-operation</a:t>
            </a:r>
          </a:p>
          <a:p>
            <a:r>
              <a:rPr lang="en-GB" dirty="0"/>
              <a:t>e</a:t>
            </a:r>
            <a:r>
              <a:rPr lang="en-GB" dirty="0" smtClean="0"/>
              <a:t>xperiencing </a:t>
            </a:r>
            <a:r>
              <a:rPr lang="en-GB" dirty="0"/>
              <a:t>medical fear as a child is </a:t>
            </a:r>
            <a:r>
              <a:rPr lang="en-GB" dirty="0" smtClean="0"/>
              <a:t>predictive </a:t>
            </a:r>
            <a:r>
              <a:rPr lang="en-GB" dirty="0"/>
              <a:t>of avoidance of medical situations as an adult, thus early </a:t>
            </a:r>
            <a:r>
              <a:rPr lang="en-GB" dirty="0" smtClean="0"/>
              <a:t>intervention important </a:t>
            </a:r>
            <a:r>
              <a:rPr lang="en-GB" dirty="0"/>
              <a:t>(Roberts &amp; Steele, 2009)</a:t>
            </a:r>
          </a:p>
          <a:p>
            <a:r>
              <a:rPr lang="en-US" dirty="0" smtClean="0"/>
              <a:t>Preparing </a:t>
            </a:r>
            <a:r>
              <a:rPr lang="en-US" dirty="0"/>
              <a:t>a child for procedures can be time consuming for </a:t>
            </a:r>
            <a:r>
              <a:rPr lang="en-US" dirty="0" smtClean="0"/>
              <a:t>medical </a:t>
            </a:r>
            <a:r>
              <a:rPr lang="en-US" dirty="0"/>
              <a:t>professionals, </a:t>
            </a:r>
            <a:r>
              <a:rPr lang="en-US" b="1" dirty="0"/>
              <a:t>as can </a:t>
            </a:r>
            <a:r>
              <a:rPr lang="en-US" dirty="0"/>
              <a:t>treating emergent </a:t>
            </a:r>
            <a:r>
              <a:rPr lang="en-US" dirty="0" smtClean="0"/>
              <a:t>procedural anxieties and other psychological problems e.g. psychological trauma. </a:t>
            </a:r>
          </a:p>
          <a:p>
            <a:r>
              <a:rPr lang="en-GB" dirty="0"/>
              <a:t>Maintaining the psychological well-being of children is </a:t>
            </a:r>
            <a:r>
              <a:rPr lang="en-GB" dirty="0" smtClean="0"/>
              <a:t>a key </a:t>
            </a:r>
            <a:r>
              <a:rPr lang="en-GB" dirty="0"/>
              <a:t>component of child-centred treatment, and is associated with better adjustment and health outcomes (Edwards &amp; Titman, </a:t>
            </a:r>
            <a:r>
              <a:rPr lang="en-GB" dirty="0" smtClean="0"/>
              <a:t>2010; GIRFEC) </a:t>
            </a:r>
            <a:endParaRPr lang="en-GB" dirty="0"/>
          </a:p>
        </p:txBody>
      </p:sp>
    </p:spTree>
    <p:extLst>
      <p:ext uri="{BB962C8B-B14F-4D97-AF65-F5344CB8AC3E}">
        <p14:creationId xmlns:p14="http://schemas.microsoft.com/office/powerpoint/2010/main" val="276494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Procedural Distress: What works?</a:t>
            </a:r>
            <a:endParaRPr lang="en-GB" dirty="0"/>
          </a:p>
        </p:txBody>
      </p:sp>
      <p:sp>
        <p:nvSpPr>
          <p:cNvPr id="3" name="Content Placeholder 2"/>
          <p:cNvSpPr>
            <a:spLocks noGrp="1"/>
          </p:cNvSpPr>
          <p:nvPr>
            <p:ph idx="1"/>
          </p:nvPr>
        </p:nvSpPr>
        <p:spPr>
          <a:xfrm>
            <a:off x="2589212" y="1728788"/>
            <a:ext cx="8915400" cy="4572000"/>
          </a:xfrm>
        </p:spPr>
        <p:txBody>
          <a:bodyPr>
            <a:normAutofit/>
          </a:bodyPr>
          <a:lstStyle/>
          <a:p>
            <a:r>
              <a:rPr lang="en-GB" sz="2000" dirty="0" smtClean="0"/>
              <a:t>Strong support for distraction, relaxation, hypnosis and cognitive behavioural approaches for reducing pain </a:t>
            </a:r>
            <a:r>
              <a:rPr lang="en-GB" sz="2000" b="1" dirty="0" smtClean="0"/>
              <a:t>and</a:t>
            </a:r>
            <a:r>
              <a:rPr lang="en-GB" sz="2000" dirty="0" smtClean="0"/>
              <a:t> distress (needle related procedures)</a:t>
            </a:r>
            <a:r>
              <a:rPr lang="en-US" sz="2000" dirty="0"/>
              <a:t> </a:t>
            </a:r>
            <a:r>
              <a:rPr lang="en-US" sz="2000" dirty="0" smtClean="0"/>
              <a:t>(</a:t>
            </a:r>
            <a:r>
              <a:rPr lang="en-US" sz="2000" dirty="0" err="1" smtClean="0"/>
              <a:t>e.g</a:t>
            </a:r>
            <a:r>
              <a:rPr lang="en-US" sz="2000" dirty="0" smtClean="0"/>
              <a:t> NES </a:t>
            </a:r>
            <a:r>
              <a:rPr lang="en-US" sz="2000" dirty="0"/>
              <a:t>Matrix 2013; Gaskell et al, 2009; </a:t>
            </a:r>
            <a:r>
              <a:rPr lang="en-US" sz="2000" dirty="0" err="1"/>
              <a:t>Uman</a:t>
            </a:r>
            <a:r>
              <a:rPr lang="en-US" sz="2000" dirty="0"/>
              <a:t> et al </a:t>
            </a:r>
            <a:r>
              <a:rPr lang="en-US" sz="2000" dirty="0" smtClean="0"/>
              <a:t>2013</a:t>
            </a:r>
            <a:r>
              <a:rPr lang="en-GB" sz="2000" dirty="0" smtClean="0"/>
              <a:t>)</a:t>
            </a:r>
          </a:p>
          <a:p>
            <a:r>
              <a:rPr lang="en-GB" sz="2000" dirty="0" smtClean="0"/>
              <a:t>Educating </a:t>
            </a:r>
            <a:r>
              <a:rPr lang="en-GB" sz="2000" dirty="0"/>
              <a:t>clinicians, parents and children (3 years+) about pain management interventions reduces </a:t>
            </a:r>
            <a:r>
              <a:rPr lang="en-GB" sz="2000" dirty="0" smtClean="0"/>
              <a:t>distress and fear </a:t>
            </a:r>
            <a:r>
              <a:rPr lang="en-GB" sz="2000" dirty="0"/>
              <a:t>surrounding procedure, and reduces fear (vaccinations) (</a:t>
            </a:r>
            <a:r>
              <a:rPr lang="en-GB" sz="2000" dirty="0" err="1"/>
              <a:t>Pillia</a:t>
            </a:r>
            <a:r>
              <a:rPr lang="en-GB" sz="2000" dirty="0"/>
              <a:t>-Riddell et al 2011)</a:t>
            </a:r>
          </a:p>
          <a:p>
            <a:r>
              <a:rPr lang="en-GB" sz="2000" dirty="0" smtClean="0"/>
              <a:t>parental </a:t>
            </a:r>
            <a:r>
              <a:rPr lang="en-GB" sz="2000" dirty="0"/>
              <a:t>presence increases use of pain management strategies, </a:t>
            </a:r>
            <a:r>
              <a:rPr lang="en-GB" sz="2000" dirty="0" smtClean="0"/>
              <a:t>distress and fear (Pillai-Riddell et al 2011)</a:t>
            </a:r>
          </a:p>
          <a:p>
            <a:r>
              <a:rPr lang="en-GB" sz="2000" dirty="0" smtClean="0"/>
              <a:t>More research needed in other areas </a:t>
            </a:r>
            <a:r>
              <a:rPr lang="en-GB" sz="2000" dirty="0" err="1" smtClean="0"/>
              <a:t>e.g</a:t>
            </a:r>
            <a:r>
              <a:rPr lang="en-GB" sz="2000" dirty="0" smtClean="0"/>
              <a:t> parent positioning plus distraction, blowing out air, and distraction plus suggestion (</a:t>
            </a:r>
            <a:r>
              <a:rPr lang="en-GB" sz="2000" dirty="0" err="1" smtClean="0"/>
              <a:t>Uman</a:t>
            </a:r>
            <a:r>
              <a:rPr lang="en-GB" sz="2000" dirty="0" smtClean="0"/>
              <a:t> et al, 2013)</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72176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Procedural Distress and Anxious Children</a:t>
            </a:r>
            <a:endParaRPr lang="en-GB" dirty="0"/>
          </a:p>
        </p:txBody>
      </p:sp>
      <p:sp>
        <p:nvSpPr>
          <p:cNvPr id="3" name="Content Placeholder 2"/>
          <p:cNvSpPr>
            <a:spLocks noGrp="1"/>
          </p:cNvSpPr>
          <p:nvPr>
            <p:ph idx="1"/>
          </p:nvPr>
        </p:nvSpPr>
        <p:spPr/>
        <p:txBody>
          <a:bodyPr>
            <a:normAutofit/>
          </a:bodyPr>
          <a:lstStyle/>
          <a:p>
            <a:r>
              <a:rPr lang="en-GB" sz="2000" dirty="0" smtClean="0"/>
              <a:t>Trait-anxious </a:t>
            </a:r>
            <a:r>
              <a:rPr lang="en-GB" sz="2000" dirty="0"/>
              <a:t>children </a:t>
            </a:r>
            <a:r>
              <a:rPr lang="en-GB" sz="2000" dirty="0" smtClean="0"/>
              <a:t>have </a:t>
            </a:r>
            <a:r>
              <a:rPr lang="en-GB" sz="2000" dirty="0"/>
              <a:t>a tendency to recall events as more painful than they were (</a:t>
            </a:r>
            <a:r>
              <a:rPr lang="en-GB" sz="2000" dirty="0" smtClean="0"/>
              <a:t>Rocha</a:t>
            </a:r>
            <a:r>
              <a:rPr lang="en-GB" sz="2000" dirty="0"/>
              <a:t> </a:t>
            </a:r>
            <a:r>
              <a:rPr lang="en-GB" sz="2000" dirty="0" smtClean="0"/>
              <a:t>et al </a:t>
            </a:r>
            <a:r>
              <a:rPr lang="en-GB" sz="2000" dirty="0"/>
              <a:t>2009).  </a:t>
            </a:r>
            <a:endParaRPr lang="en-GB" sz="2000" dirty="0" smtClean="0"/>
          </a:p>
          <a:p>
            <a:r>
              <a:rPr lang="en-GB" sz="2000" dirty="0" smtClean="0"/>
              <a:t>Anticipatory </a:t>
            </a:r>
            <a:r>
              <a:rPr lang="en-GB" sz="2000" dirty="0"/>
              <a:t>state anxiety is negatively associated with the success of procedural sedation (</a:t>
            </a:r>
            <a:r>
              <a:rPr lang="en-GB" sz="2000" dirty="0" smtClean="0"/>
              <a:t>Schreiber</a:t>
            </a:r>
            <a:r>
              <a:rPr lang="en-GB" sz="2000" dirty="0"/>
              <a:t> </a:t>
            </a:r>
            <a:r>
              <a:rPr lang="en-GB" sz="2000" dirty="0" smtClean="0"/>
              <a:t>et al 2005)</a:t>
            </a:r>
          </a:p>
          <a:p>
            <a:r>
              <a:rPr lang="en-GB" sz="2000" dirty="0" smtClean="0"/>
              <a:t>Children </a:t>
            </a:r>
            <a:r>
              <a:rPr lang="en-GB" sz="2000" dirty="0"/>
              <a:t>with chronic conditions </a:t>
            </a:r>
            <a:r>
              <a:rPr lang="en-GB" sz="2000" dirty="0" smtClean="0"/>
              <a:t>can be more </a:t>
            </a:r>
            <a:r>
              <a:rPr lang="en-GB" sz="2000" dirty="0"/>
              <a:t>susceptible to this </a:t>
            </a:r>
            <a:r>
              <a:rPr lang="en-GB" sz="2000" dirty="0" smtClean="0"/>
              <a:t>feedback </a:t>
            </a:r>
            <a:r>
              <a:rPr lang="en-GB" sz="2000" dirty="0"/>
              <a:t>loop resulting from increased exposure to painful </a:t>
            </a:r>
            <a:r>
              <a:rPr lang="en-GB" sz="2000" dirty="0" smtClean="0"/>
              <a:t>procedures (but experience important).  </a:t>
            </a:r>
          </a:p>
          <a:p>
            <a:r>
              <a:rPr lang="en-GB" sz="2000" i="1" dirty="0" smtClean="0"/>
              <a:t>Anxiety </a:t>
            </a:r>
            <a:r>
              <a:rPr lang="en-GB" sz="2000" i="1" dirty="0"/>
              <a:t>reduction is therefore particularly important for children with chronic </a:t>
            </a:r>
            <a:r>
              <a:rPr lang="en-GB" sz="2000" i="1" dirty="0" smtClean="0"/>
              <a:t>conditions</a:t>
            </a:r>
            <a:r>
              <a:rPr lang="en-GB" sz="2000" i="1" dirty="0"/>
              <a:t> </a:t>
            </a:r>
            <a:r>
              <a:rPr lang="en-GB" sz="2000" i="1" dirty="0" smtClean="0"/>
              <a:t>and/or trait anxiety.</a:t>
            </a:r>
          </a:p>
        </p:txBody>
      </p:sp>
    </p:spTree>
    <p:extLst>
      <p:ext uri="{BB962C8B-B14F-4D97-AF65-F5344CB8AC3E}">
        <p14:creationId xmlns:p14="http://schemas.microsoft.com/office/powerpoint/2010/main" val="120996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Procedural Distress and Parental Support</a:t>
            </a:r>
            <a:endParaRPr lang="en-GB" dirty="0"/>
          </a:p>
        </p:txBody>
      </p:sp>
      <p:sp>
        <p:nvSpPr>
          <p:cNvPr id="3" name="Content Placeholder 2"/>
          <p:cNvSpPr>
            <a:spLocks noGrp="1"/>
          </p:cNvSpPr>
          <p:nvPr>
            <p:ph idx="1"/>
          </p:nvPr>
        </p:nvSpPr>
        <p:spPr>
          <a:xfrm>
            <a:off x="2589212" y="2133600"/>
            <a:ext cx="8915400" cy="4267200"/>
          </a:xfrm>
        </p:spPr>
        <p:txBody>
          <a:bodyPr>
            <a:normAutofit fontScale="92500" lnSpcReduction="10000"/>
          </a:bodyPr>
          <a:lstStyle/>
          <a:p>
            <a:r>
              <a:rPr lang="en-US" dirty="0"/>
              <a:t>P</a:t>
            </a:r>
            <a:r>
              <a:rPr lang="en-US" dirty="0" smtClean="0"/>
              <a:t>arental </a:t>
            </a:r>
            <a:r>
              <a:rPr lang="en-US" dirty="0"/>
              <a:t>expectancies of procedure-related pain reliably predict </a:t>
            </a:r>
            <a:r>
              <a:rPr lang="en-US" dirty="0" smtClean="0"/>
              <a:t>child’s </a:t>
            </a:r>
            <a:r>
              <a:rPr lang="en-US" dirty="0"/>
              <a:t>procedure-related </a:t>
            </a:r>
            <a:r>
              <a:rPr lang="en-US" dirty="0" smtClean="0"/>
              <a:t>pain</a:t>
            </a:r>
            <a:r>
              <a:rPr lang="en-US" dirty="0"/>
              <a:t> </a:t>
            </a:r>
            <a:r>
              <a:rPr lang="en-US" dirty="0" smtClean="0"/>
              <a:t>(</a:t>
            </a:r>
            <a:r>
              <a:rPr lang="en-US" dirty="0" err="1" smtClean="0"/>
              <a:t>Liossi</a:t>
            </a:r>
            <a:r>
              <a:rPr lang="en-US" dirty="0"/>
              <a:t> </a:t>
            </a:r>
            <a:r>
              <a:rPr lang="en-US" dirty="0" smtClean="0"/>
              <a:t>et al 2007)</a:t>
            </a:r>
          </a:p>
          <a:p>
            <a:r>
              <a:rPr lang="en-GB" dirty="0"/>
              <a:t>P</a:t>
            </a:r>
            <a:r>
              <a:rPr lang="en-GB" dirty="0" smtClean="0"/>
              <a:t>arental </a:t>
            </a:r>
            <a:r>
              <a:rPr lang="en-GB" dirty="0"/>
              <a:t>behaviour during pre-school immunization accounted for 53% of the variance in child distress (Frank et al., 1995, as cited in Roberts &amp; Steele, 2009).  </a:t>
            </a:r>
            <a:endParaRPr lang="en-GB" dirty="0" smtClean="0"/>
          </a:p>
          <a:p>
            <a:r>
              <a:rPr lang="en-GB" dirty="0" smtClean="0"/>
              <a:t>Training parents/carers </a:t>
            </a:r>
            <a:r>
              <a:rPr lang="en-GB" dirty="0"/>
              <a:t>to support their child using distraction </a:t>
            </a:r>
            <a:r>
              <a:rPr lang="en-GB" dirty="0" smtClean="0"/>
              <a:t>increases </a:t>
            </a:r>
            <a:r>
              <a:rPr lang="en-GB" dirty="0"/>
              <a:t>child coping and </a:t>
            </a:r>
            <a:r>
              <a:rPr lang="en-GB" dirty="0" smtClean="0"/>
              <a:t>reduces </a:t>
            </a:r>
            <a:r>
              <a:rPr lang="en-GB" dirty="0"/>
              <a:t>distress (Blount et al 1994) </a:t>
            </a:r>
          </a:p>
          <a:p>
            <a:r>
              <a:rPr lang="en-GB" dirty="0"/>
              <a:t>Targeting </a:t>
            </a:r>
            <a:r>
              <a:rPr lang="en-GB" dirty="0" smtClean="0"/>
              <a:t>parent/carers’ own pre-procedural </a:t>
            </a:r>
            <a:r>
              <a:rPr lang="en-GB" dirty="0"/>
              <a:t>anxiety might be beneficial to the parents as well as the children undergoing a distressing medical procedure (Bearsden et al 2012).</a:t>
            </a:r>
          </a:p>
          <a:p>
            <a:r>
              <a:rPr lang="en-GB" dirty="0" smtClean="0"/>
              <a:t>Parents/carers have a key role in supporting </a:t>
            </a:r>
            <a:r>
              <a:rPr lang="en-GB" dirty="0"/>
              <a:t>their child beyond the treatment </a:t>
            </a:r>
            <a:r>
              <a:rPr lang="en-GB" dirty="0" smtClean="0"/>
              <a:t>room e.g. preparation and post-procedural activities (Blount et al 2003).  Need to be given the right information and support to be able to do this </a:t>
            </a:r>
          </a:p>
          <a:p>
            <a:r>
              <a:rPr lang="en-GB" dirty="0" smtClean="0"/>
              <a:t>Parents </a:t>
            </a:r>
            <a:r>
              <a:rPr lang="en-GB" dirty="0"/>
              <a:t>adjusting to a child’s diagnosis report higher levels of anxious symptoms (Edwards &amp; Titman, 2010), increasing the likelihood of social learning of anxious behaviour.</a:t>
            </a:r>
          </a:p>
          <a:p>
            <a:endParaRPr lang="en-GB" dirty="0"/>
          </a:p>
          <a:p>
            <a:endParaRPr lang="en-GB" dirty="0"/>
          </a:p>
        </p:txBody>
      </p:sp>
    </p:spTree>
    <p:extLst>
      <p:ext uri="{BB962C8B-B14F-4D97-AF65-F5344CB8AC3E}">
        <p14:creationId xmlns:p14="http://schemas.microsoft.com/office/powerpoint/2010/main" val="2774267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051388" cy="1280890"/>
          </a:xfrm>
        </p:spPr>
        <p:txBody>
          <a:bodyPr/>
          <a:lstStyle/>
          <a:p>
            <a:r>
              <a:rPr lang="en-GB" dirty="0" smtClean="0"/>
              <a:t>Procedural Distress and Choice/Control</a:t>
            </a:r>
            <a:endParaRPr lang="en-GB" dirty="0"/>
          </a:p>
        </p:txBody>
      </p:sp>
      <p:sp>
        <p:nvSpPr>
          <p:cNvPr id="3" name="Content Placeholder 2"/>
          <p:cNvSpPr>
            <a:spLocks noGrp="1"/>
          </p:cNvSpPr>
          <p:nvPr>
            <p:ph idx="1"/>
          </p:nvPr>
        </p:nvSpPr>
        <p:spPr>
          <a:xfrm>
            <a:off x="2589212" y="1643063"/>
            <a:ext cx="8915400" cy="4749423"/>
          </a:xfrm>
        </p:spPr>
        <p:txBody>
          <a:bodyPr>
            <a:noAutofit/>
          </a:bodyPr>
          <a:lstStyle/>
          <a:p>
            <a:r>
              <a:rPr lang="en-US" dirty="0"/>
              <a:t>National policy stipulates the need to provide appropriate support to children with potentially distressing procedures and involve them in a developmentally appropriate manner to facilitate participation in decisions around their own healthcare (e.g. GIRFEC 2009, NHS Quality Strategy 2010; NSF 2009). </a:t>
            </a:r>
          </a:p>
          <a:p>
            <a:r>
              <a:rPr lang="en-US" dirty="0" smtClean="0"/>
              <a:t>Children actively involved in decision making are less anxious undergoing operations and treatment (Coyne, 2006). </a:t>
            </a:r>
            <a:endParaRPr lang="en-GB" dirty="0" smtClean="0"/>
          </a:p>
          <a:p>
            <a:r>
              <a:rPr lang="en-GB" dirty="0" smtClean="0"/>
              <a:t>Important </a:t>
            </a:r>
            <a:r>
              <a:rPr lang="en-GB" dirty="0"/>
              <a:t>to ensure children are facilitated to choose and utilize strategies they have chosen for themselves rather than having strategies imposed on them (e.g. Zimmer-</a:t>
            </a:r>
            <a:r>
              <a:rPr lang="en-GB" dirty="0" err="1"/>
              <a:t>Gembeck</a:t>
            </a:r>
            <a:r>
              <a:rPr lang="en-GB" dirty="0"/>
              <a:t> &amp; Skinner, 2011; </a:t>
            </a:r>
            <a:r>
              <a:rPr lang="en-GB" dirty="0" err="1"/>
              <a:t>Kliewer</a:t>
            </a:r>
            <a:r>
              <a:rPr lang="en-GB" dirty="0"/>
              <a:t>, 1991)  </a:t>
            </a:r>
          </a:p>
          <a:p>
            <a:r>
              <a:rPr lang="en-GB" dirty="0"/>
              <a:t>Evidence suggests that children want to participate in decision making, however attempts to do so are often overlooked or overruled by medical professionals and </a:t>
            </a:r>
            <a:r>
              <a:rPr lang="en-GB" dirty="0" smtClean="0"/>
              <a:t>parents </a:t>
            </a:r>
            <a:r>
              <a:rPr lang="en-GB" dirty="0"/>
              <a:t>(Coyne, 2008; Moore &amp; Kirk, 2010</a:t>
            </a:r>
          </a:p>
          <a:p>
            <a:endParaRPr lang="en-US" dirty="0" smtClean="0"/>
          </a:p>
        </p:txBody>
      </p:sp>
    </p:spTree>
    <p:extLst>
      <p:ext uri="{BB962C8B-B14F-4D97-AF65-F5344CB8AC3E}">
        <p14:creationId xmlns:p14="http://schemas.microsoft.com/office/powerpoint/2010/main" val="123775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Warning Bells! </a:t>
            </a:r>
            <a:endParaRPr lang="en-GB" dirty="0"/>
          </a:p>
        </p:txBody>
      </p:sp>
      <p:sp>
        <p:nvSpPr>
          <p:cNvPr id="3" name="Content Placeholder 2"/>
          <p:cNvSpPr>
            <a:spLocks noGrp="1"/>
          </p:cNvSpPr>
          <p:nvPr>
            <p:ph idx="1"/>
          </p:nvPr>
        </p:nvSpPr>
        <p:spPr>
          <a:xfrm>
            <a:off x="2589212" y="1514475"/>
            <a:ext cx="8915400" cy="4800600"/>
          </a:xfrm>
        </p:spPr>
        <p:txBody>
          <a:bodyPr>
            <a:normAutofit/>
          </a:bodyPr>
          <a:lstStyle/>
          <a:p>
            <a:r>
              <a:rPr lang="en-GB" dirty="0" smtClean="0"/>
              <a:t>Excessive or ongoing distress / anxiety </a:t>
            </a:r>
            <a:r>
              <a:rPr lang="en-GB" dirty="0" err="1" smtClean="0"/>
              <a:t>e.g</a:t>
            </a:r>
            <a:r>
              <a:rPr lang="en-GB" dirty="0" smtClean="0"/>
              <a:t> refusal to go to clinic/hospital; build up of anxiety well before appointment; taking a long time to settle after a procedure – distress progressively getting worse</a:t>
            </a:r>
          </a:p>
          <a:p>
            <a:r>
              <a:rPr lang="en-GB" dirty="0" smtClean="0"/>
              <a:t>Children and young people do not always show distress in obvious ways e.g. crying or talking about it but will show it in other ways</a:t>
            </a:r>
          </a:p>
          <a:p>
            <a:r>
              <a:rPr lang="en-GB" dirty="0" smtClean="0"/>
              <a:t>Behaviour is always a form of communication</a:t>
            </a:r>
          </a:p>
          <a:p>
            <a:r>
              <a:rPr lang="en-GB" dirty="0"/>
              <a:t>Other possible signs:</a:t>
            </a:r>
          </a:p>
          <a:p>
            <a:pPr lvl="1"/>
            <a:r>
              <a:rPr lang="en-GB" dirty="0"/>
              <a:t>Regression of behaviour (e.g. bedwetting, clingy)</a:t>
            </a:r>
          </a:p>
          <a:p>
            <a:pPr lvl="1"/>
            <a:r>
              <a:rPr lang="en-GB" dirty="0"/>
              <a:t>Tantrums or cheeky out with norm for age / personality</a:t>
            </a:r>
          </a:p>
          <a:p>
            <a:pPr lvl="1"/>
            <a:r>
              <a:rPr lang="en-GB" dirty="0"/>
              <a:t>Withdrawn</a:t>
            </a:r>
          </a:p>
          <a:p>
            <a:pPr lvl="1"/>
            <a:r>
              <a:rPr lang="en-GB" dirty="0"/>
              <a:t>Changes to sleep and eating </a:t>
            </a:r>
          </a:p>
          <a:p>
            <a:pPr lvl="1"/>
            <a:r>
              <a:rPr lang="en-GB" dirty="0"/>
              <a:t>Concentration problems</a:t>
            </a:r>
          </a:p>
          <a:p>
            <a:r>
              <a:rPr lang="en-GB" dirty="0" smtClean="0"/>
              <a:t>Consider onward referral (Play Specialist / Paediatric Psychology)</a:t>
            </a:r>
          </a:p>
          <a:p>
            <a:pPr marL="457200" lvl="1" indent="0">
              <a:buNone/>
            </a:pPr>
            <a:endParaRPr lang="en-GB" dirty="0" smtClean="0"/>
          </a:p>
          <a:p>
            <a:pPr marL="457200" lvl="1" indent="0">
              <a:buNone/>
            </a:pPr>
            <a:endParaRPr lang="en-GB" dirty="0" smtClean="0"/>
          </a:p>
          <a:p>
            <a:endParaRPr lang="en-GB" dirty="0"/>
          </a:p>
        </p:txBody>
      </p:sp>
    </p:spTree>
    <p:extLst>
      <p:ext uri="{BB962C8B-B14F-4D97-AF65-F5344CB8AC3E}">
        <p14:creationId xmlns:p14="http://schemas.microsoft.com/office/powerpoint/2010/main" val="3153503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does that tell us?</a:t>
            </a:r>
            <a:endParaRPr lang="en-GB" dirty="0"/>
          </a:p>
        </p:txBody>
      </p:sp>
      <p:sp>
        <p:nvSpPr>
          <p:cNvPr id="3" name="Content Placeholder 2"/>
          <p:cNvSpPr>
            <a:spLocks noGrp="1"/>
          </p:cNvSpPr>
          <p:nvPr>
            <p:ph idx="1"/>
          </p:nvPr>
        </p:nvSpPr>
        <p:spPr>
          <a:xfrm>
            <a:off x="2589212" y="1543050"/>
            <a:ext cx="8915400" cy="4986337"/>
          </a:xfrm>
        </p:spPr>
        <p:txBody>
          <a:bodyPr>
            <a:normAutofit fontScale="77500" lnSpcReduction="20000"/>
          </a:bodyPr>
          <a:lstStyle/>
          <a:p>
            <a:r>
              <a:rPr lang="en-GB" sz="2300" dirty="0" smtClean="0"/>
              <a:t>Need to increase </a:t>
            </a:r>
            <a:r>
              <a:rPr lang="en-GB" sz="2300" b="1" dirty="0" smtClean="0"/>
              <a:t>knowledge about psychological strategies </a:t>
            </a:r>
            <a:r>
              <a:rPr lang="en-GB" sz="2300" dirty="0" smtClean="0"/>
              <a:t>for managing procedural distress and pain to children (3 years+), parents/carers and staff particularly distraction and relaxation </a:t>
            </a:r>
            <a:r>
              <a:rPr lang="en-GB" sz="2300" dirty="0" err="1" smtClean="0"/>
              <a:t>e.g</a:t>
            </a:r>
            <a:r>
              <a:rPr lang="en-GB" sz="2300" dirty="0" smtClean="0"/>
              <a:t> breathing techniques.</a:t>
            </a:r>
          </a:p>
          <a:p>
            <a:r>
              <a:rPr lang="en-GB" sz="2300" dirty="0" smtClean="0"/>
              <a:t>Remember </a:t>
            </a:r>
            <a:r>
              <a:rPr lang="en-GB" sz="2300" b="1" dirty="0" smtClean="0"/>
              <a:t>importance of early experiences</a:t>
            </a:r>
            <a:r>
              <a:rPr lang="en-GB" sz="2300" dirty="0" smtClean="0"/>
              <a:t>.</a:t>
            </a:r>
          </a:p>
          <a:p>
            <a:r>
              <a:rPr lang="en-GB" sz="2300" dirty="0" smtClean="0"/>
              <a:t>Need to </a:t>
            </a:r>
            <a:r>
              <a:rPr lang="en-GB" sz="2300" b="1" dirty="0" smtClean="0"/>
              <a:t>improve preparation and information </a:t>
            </a:r>
            <a:r>
              <a:rPr lang="en-GB" sz="2300" dirty="0" smtClean="0"/>
              <a:t>given to children, parents and carers.</a:t>
            </a:r>
          </a:p>
          <a:p>
            <a:r>
              <a:rPr lang="en-GB" sz="2300" dirty="0" smtClean="0"/>
              <a:t>Need to help children feel they have more </a:t>
            </a:r>
            <a:r>
              <a:rPr lang="en-GB" sz="2300" b="1" dirty="0" smtClean="0"/>
              <a:t>control</a:t>
            </a:r>
            <a:r>
              <a:rPr lang="en-GB" sz="2300" dirty="0" smtClean="0"/>
              <a:t> and more </a:t>
            </a:r>
            <a:r>
              <a:rPr lang="en-GB" sz="2300" b="1" dirty="0" smtClean="0"/>
              <a:t>choice</a:t>
            </a:r>
          </a:p>
          <a:p>
            <a:r>
              <a:rPr lang="en-GB" sz="2300" dirty="0" smtClean="0"/>
              <a:t>Awareness of those more at </a:t>
            </a:r>
            <a:r>
              <a:rPr lang="en-GB" sz="2300" b="1" dirty="0" smtClean="0"/>
              <a:t>risk </a:t>
            </a:r>
            <a:r>
              <a:rPr lang="en-GB" sz="2300" dirty="0" err="1" smtClean="0"/>
              <a:t>e.g</a:t>
            </a:r>
            <a:r>
              <a:rPr lang="en-GB" sz="2300" dirty="0" smtClean="0"/>
              <a:t> trait anxious children and/or children with chronic health condition; parents with anxiety / procedural anxiety</a:t>
            </a:r>
          </a:p>
          <a:p>
            <a:r>
              <a:rPr lang="en-GB" sz="2300" dirty="0"/>
              <a:t>Need to recognise the </a:t>
            </a:r>
            <a:r>
              <a:rPr lang="en-GB" sz="2300" b="1" dirty="0"/>
              <a:t>importance of parents/carers</a:t>
            </a:r>
            <a:r>
              <a:rPr lang="en-GB" sz="2300" dirty="0"/>
              <a:t> in supporting their children (facilitate)</a:t>
            </a:r>
          </a:p>
          <a:p>
            <a:r>
              <a:rPr lang="en-GB" sz="2300" dirty="0" smtClean="0"/>
              <a:t>Ensure </a:t>
            </a:r>
            <a:r>
              <a:rPr lang="en-GB" sz="2300" b="1" dirty="0" smtClean="0"/>
              <a:t>appropriate support given to parents/carers </a:t>
            </a:r>
            <a:r>
              <a:rPr lang="en-GB" sz="2300" dirty="0" smtClean="0"/>
              <a:t>especially those with pre-existing anxiety and/or procedural anxiety and recognition of heightened anxiety of parents/carers whose children have just been diagnosed.</a:t>
            </a:r>
          </a:p>
          <a:p>
            <a:r>
              <a:rPr lang="en-GB" sz="2300" dirty="0" smtClean="0"/>
              <a:t>Recognise that whilst anxiety about procedures is normal, </a:t>
            </a:r>
            <a:r>
              <a:rPr lang="en-GB" sz="2300" b="1" dirty="0" smtClean="0"/>
              <a:t>excessive distress </a:t>
            </a:r>
            <a:r>
              <a:rPr lang="en-GB" sz="2300" dirty="0" smtClean="0"/>
              <a:t>is not normal – </a:t>
            </a:r>
            <a:r>
              <a:rPr lang="en-GB" sz="2300" b="1" dirty="0" smtClean="0"/>
              <a:t>refer on </a:t>
            </a:r>
            <a:r>
              <a:rPr lang="en-GB" sz="2300" dirty="0" smtClean="0"/>
              <a:t>to Play Specialists before anxieties become more entrenched</a:t>
            </a:r>
          </a:p>
          <a:p>
            <a:endParaRPr lang="en-GB" dirty="0"/>
          </a:p>
          <a:p>
            <a:pPr marL="0" indent="0">
              <a:buNone/>
            </a:pPr>
            <a:endParaRPr lang="en-GB" dirty="0"/>
          </a:p>
        </p:txBody>
      </p:sp>
    </p:spTree>
    <p:extLst>
      <p:ext uri="{BB962C8B-B14F-4D97-AF65-F5344CB8AC3E}">
        <p14:creationId xmlns:p14="http://schemas.microsoft.com/office/powerpoint/2010/main" val="2016334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808</TotalTime>
  <Words>2479</Words>
  <Application>Microsoft Office PowerPoint</Application>
  <PresentationFormat>Widescreen</PresentationFormat>
  <Paragraphs>203</Paragraphs>
  <Slides>29</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Century Gothic</vt:lpstr>
      <vt:lpstr>Wingdings 3</vt:lpstr>
      <vt:lpstr>Wisp</vt:lpstr>
      <vt:lpstr>Microsoft Excel Chart</vt:lpstr>
      <vt:lpstr>Using and promoting psychological strategies to support children and parents who are anxious about hospital</vt:lpstr>
      <vt:lpstr>Show of hands!</vt:lpstr>
      <vt:lpstr>The reality</vt:lpstr>
      <vt:lpstr>Procedural Distress: What works?</vt:lpstr>
      <vt:lpstr>Procedural Distress and Anxious Children</vt:lpstr>
      <vt:lpstr>Procedural Distress and Parental Support</vt:lpstr>
      <vt:lpstr>Procedural Distress and Choice/Control</vt:lpstr>
      <vt:lpstr>Warning Bells! </vt:lpstr>
      <vt:lpstr>So what does that tell us?</vt:lpstr>
      <vt:lpstr>The Challenge</vt:lpstr>
      <vt:lpstr>Hospital Passport </vt:lpstr>
      <vt:lpstr>Hospital Passport</vt:lpstr>
      <vt:lpstr>HP Training Roll Out Evaluation (Staff)</vt:lpstr>
      <vt:lpstr>HP Training Roll Out Evaluation (Staff)</vt:lpstr>
      <vt:lpstr>Hospital Passport Roll Out Evaluation (Children/Parents/Carers)</vt:lpstr>
      <vt:lpstr>Feedback (Parents/Carers)</vt:lpstr>
      <vt:lpstr>Feedback (Children)</vt:lpstr>
      <vt:lpstr>Quotes from children, parents &amp; staff</vt:lpstr>
      <vt:lpstr>Hospital Passport 2 year evaluation</vt:lpstr>
      <vt:lpstr>Hospital Passport 2 year evaluation</vt:lpstr>
      <vt:lpstr>Hospital Passport 2 year evaluation</vt:lpstr>
      <vt:lpstr>NES Psychosocial Intervention Training</vt:lpstr>
      <vt:lpstr>Skills Based Workshops</vt:lpstr>
      <vt:lpstr>Online Resources</vt:lpstr>
      <vt:lpstr>400 places offered per year % Trained by Profession over past 5 years</vt:lpstr>
      <vt:lpstr>Evaluation</vt:lpstr>
      <vt:lpstr>Quotes from staff (2015-2016 training)</vt:lpstr>
      <vt:lpstr>Next steps … increasing the reach!</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and promoting psychological strategies to support children and parents who are anxious about hospital</dc:title>
  <dc:creator>Janie Donnan</dc:creator>
  <cp:lastModifiedBy>Janie Donnan</cp:lastModifiedBy>
  <cp:revision>57</cp:revision>
  <cp:lastPrinted>2016-04-25T16:58:36Z</cp:lastPrinted>
  <dcterms:created xsi:type="dcterms:W3CDTF">2016-04-25T15:57:37Z</dcterms:created>
  <dcterms:modified xsi:type="dcterms:W3CDTF">2016-06-06T17:23:22Z</dcterms:modified>
</cp:coreProperties>
</file>